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31"/>
  </p:notesMasterIdLst>
  <p:sldIdLst>
    <p:sldId id="357" r:id="rId5"/>
    <p:sldId id="358" r:id="rId6"/>
    <p:sldId id="365" r:id="rId7"/>
    <p:sldId id="366" r:id="rId8"/>
    <p:sldId id="368" r:id="rId9"/>
    <p:sldId id="369" r:id="rId10"/>
    <p:sldId id="367" r:id="rId11"/>
    <p:sldId id="370" r:id="rId12"/>
    <p:sldId id="371" r:id="rId13"/>
    <p:sldId id="373" r:id="rId14"/>
    <p:sldId id="374" r:id="rId15"/>
    <p:sldId id="376" r:id="rId16"/>
    <p:sldId id="375" r:id="rId17"/>
    <p:sldId id="377" r:id="rId18"/>
    <p:sldId id="378" r:id="rId19"/>
    <p:sldId id="379" r:id="rId20"/>
    <p:sldId id="372" r:id="rId21"/>
    <p:sldId id="380" r:id="rId22"/>
    <p:sldId id="381" r:id="rId23"/>
    <p:sldId id="382" r:id="rId24"/>
    <p:sldId id="391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2" r:id="rId33"/>
    <p:sldId id="393" r:id="rId34"/>
    <p:sldId id="398" r:id="rId35"/>
    <p:sldId id="396" r:id="rId36"/>
    <p:sldId id="394" r:id="rId37"/>
    <p:sldId id="397" r:id="rId38"/>
    <p:sldId id="402" r:id="rId39"/>
    <p:sldId id="399" r:id="rId40"/>
    <p:sldId id="400" r:id="rId41"/>
    <p:sldId id="401" r:id="rId42"/>
    <p:sldId id="413" r:id="rId43"/>
    <p:sldId id="403" r:id="rId44"/>
    <p:sldId id="404" r:id="rId45"/>
    <p:sldId id="406" r:id="rId46"/>
    <p:sldId id="405" r:id="rId47"/>
    <p:sldId id="407" r:id="rId48"/>
    <p:sldId id="408" r:id="rId49"/>
    <p:sldId id="409" r:id="rId50"/>
    <p:sldId id="410" r:id="rId51"/>
    <p:sldId id="411" r:id="rId52"/>
    <p:sldId id="412" r:id="rId53"/>
    <p:sldId id="383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545" r:id="rId63"/>
    <p:sldId id="422" r:id="rId64"/>
    <p:sldId id="423" r:id="rId65"/>
    <p:sldId id="424" r:id="rId66"/>
    <p:sldId id="426" r:id="rId67"/>
    <p:sldId id="429" r:id="rId68"/>
    <p:sldId id="427" r:id="rId69"/>
    <p:sldId id="428" r:id="rId70"/>
    <p:sldId id="430" r:id="rId71"/>
    <p:sldId id="431" r:id="rId72"/>
    <p:sldId id="434" r:id="rId73"/>
    <p:sldId id="436" r:id="rId74"/>
    <p:sldId id="437" r:id="rId75"/>
    <p:sldId id="451" r:id="rId76"/>
    <p:sldId id="450" r:id="rId77"/>
    <p:sldId id="490" r:id="rId78"/>
    <p:sldId id="491" r:id="rId79"/>
    <p:sldId id="492" r:id="rId80"/>
    <p:sldId id="493" r:id="rId81"/>
    <p:sldId id="494" r:id="rId82"/>
    <p:sldId id="495" r:id="rId83"/>
    <p:sldId id="496" r:id="rId84"/>
    <p:sldId id="497" r:id="rId85"/>
    <p:sldId id="498" r:id="rId86"/>
    <p:sldId id="499" r:id="rId87"/>
    <p:sldId id="500" r:id="rId88"/>
    <p:sldId id="501" r:id="rId89"/>
    <p:sldId id="502" r:id="rId90"/>
    <p:sldId id="503" r:id="rId91"/>
    <p:sldId id="504" r:id="rId92"/>
    <p:sldId id="505" r:id="rId93"/>
    <p:sldId id="506" r:id="rId94"/>
    <p:sldId id="507" r:id="rId95"/>
    <p:sldId id="508" r:id="rId96"/>
    <p:sldId id="509" r:id="rId97"/>
    <p:sldId id="510" r:id="rId98"/>
    <p:sldId id="511" r:id="rId99"/>
    <p:sldId id="512" r:id="rId100"/>
    <p:sldId id="513" r:id="rId101"/>
    <p:sldId id="514" r:id="rId102"/>
    <p:sldId id="515" r:id="rId103"/>
    <p:sldId id="516" r:id="rId104"/>
    <p:sldId id="517" r:id="rId105"/>
    <p:sldId id="518" r:id="rId106"/>
    <p:sldId id="519" r:id="rId107"/>
    <p:sldId id="520" r:id="rId108"/>
    <p:sldId id="521" r:id="rId109"/>
    <p:sldId id="522" r:id="rId110"/>
    <p:sldId id="523" r:id="rId111"/>
    <p:sldId id="524" r:id="rId112"/>
    <p:sldId id="525" r:id="rId113"/>
    <p:sldId id="526" r:id="rId114"/>
    <p:sldId id="527" r:id="rId115"/>
    <p:sldId id="528" r:id="rId116"/>
    <p:sldId id="529" r:id="rId117"/>
    <p:sldId id="531" r:id="rId118"/>
    <p:sldId id="532" r:id="rId119"/>
    <p:sldId id="533" r:id="rId120"/>
    <p:sldId id="534" r:id="rId121"/>
    <p:sldId id="535" r:id="rId122"/>
    <p:sldId id="536" r:id="rId123"/>
    <p:sldId id="537" r:id="rId124"/>
    <p:sldId id="538" r:id="rId125"/>
    <p:sldId id="539" r:id="rId126"/>
    <p:sldId id="540" r:id="rId127"/>
    <p:sldId id="541" r:id="rId128"/>
    <p:sldId id="542" r:id="rId129"/>
    <p:sldId id="544" r:id="rId13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688DA04-A48D-496E-8EBD-FDDECC4510A5}">
          <p14:sldIdLst>
            <p14:sldId id="357"/>
            <p14:sldId id="358"/>
            <p14:sldId id="365"/>
            <p14:sldId id="366"/>
            <p14:sldId id="368"/>
            <p14:sldId id="369"/>
            <p14:sldId id="367"/>
            <p14:sldId id="370"/>
            <p14:sldId id="371"/>
            <p14:sldId id="373"/>
            <p14:sldId id="374"/>
            <p14:sldId id="376"/>
            <p14:sldId id="375"/>
            <p14:sldId id="377"/>
            <p14:sldId id="378"/>
            <p14:sldId id="379"/>
            <p14:sldId id="372"/>
            <p14:sldId id="380"/>
            <p14:sldId id="381"/>
            <p14:sldId id="382"/>
            <p14:sldId id="391"/>
            <p14:sldId id="384"/>
            <p14:sldId id="385"/>
            <p14:sldId id="386"/>
            <p14:sldId id="387"/>
            <p14:sldId id="388"/>
            <p14:sldId id="389"/>
            <p14:sldId id="390"/>
            <p14:sldId id="392"/>
            <p14:sldId id="393"/>
            <p14:sldId id="398"/>
            <p14:sldId id="396"/>
            <p14:sldId id="394"/>
            <p14:sldId id="397"/>
            <p14:sldId id="402"/>
            <p14:sldId id="399"/>
            <p14:sldId id="400"/>
            <p14:sldId id="401"/>
            <p14:sldId id="413"/>
            <p14:sldId id="403"/>
            <p14:sldId id="404"/>
            <p14:sldId id="406"/>
            <p14:sldId id="405"/>
            <p14:sldId id="407"/>
            <p14:sldId id="408"/>
            <p14:sldId id="409"/>
            <p14:sldId id="410"/>
            <p14:sldId id="411"/>
            <p14:sldId id="412"/>
            <p14:sldId id="38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545"/>
            <p14:sldId id="422"/>
            <p14:sldId id="423"/>
            <p14:sldId id="424"/>
            <p14:sldId id="426"/>
            <p14:sldId id="429"/>
            <p14:sldId id="427"/>
            <p14:sldId id="428"/>
            <p14:sldId id="430"/>
            <p14:sldId id="431"/>
            <p14:sldId id="434"/>
            <p14:sldId id="436"/>
            <p14:sldId id="437"/>
            <p14:sldId id="451"/>
            <p14:sldId id="450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31303-F050-344C-814E-A6426C81F5BE}" v="18" dt="2020-06-24T04:38:01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327" autoAdjust="0"/>
  </p:normalViewPr>
  <p:slideViewPr>
    <p:cSldViewPr>
      <p:cViewPr varScale="1">
        <p:scale>
          <a:sx n="123" d="100"/>
          <a:sy n="123" d="100"/>
        </p:scale>
        <p:origin x="1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5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notesMaster" Target="notesMasters/notesMaster1.xml"/><Relationship Id="rId136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ckel, Reiko (Prof.)" userId="38892aa7-3cc2-4868-99bf-bf9c387b9582" providerId="ADAL" clId="{9EE31303-F050-344C-814E-A6426C81F5BE}"/>
    <pc:docChg chg="undo custSel modSld modMainMaster">
      <pc:chgData name="Heckel, Reiko (Prof.)" userId="38892aa7-3cc2-4868-99bf-bf9c387b9582" providerId="ADAL" clId="{9EE31303-F050-344C-814E-A6426C81F5BE}" dt="2020-06-24T04:38:01.314" v="134"/>
      <pc:docMkLst>
        <pc:docMk/>
      </pc:docMkLst>
      <pc:sldChg chg="addSp modSp">
        <pc:chgData name="Heckel, Reiko (Prof.)" userId="38892aa7-3cc2-4868-99bf-bf9c387b9582" providerId="ADAL" clId="{9EE31303-F050-344C-814E-A6426C81F5BE}" dt="2020-06-24T04:38:01.314" v="134"/>
        <pc:sldMkLst>
          <pc:docMk/>
          <pc:sldMk cId="3669917310" sldId="35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669917310" sldId="357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24T04:21:02.222" v="130" actId="20577"/>
          <ac:spMkLst>
            <pc:docMk/>
            <pc:sldMk cId="3669917310" sldId="357"/>
            <ac:spMk id="8" creationId="{00000000-0000-0000-0000-000000000000}"/>
          </ac:spMkLst>
        </pc:spChg>
        <pc:picChg chg="add mod">
          <ac:chgData name="Heckel, Reiko (Prof.)" userId="38892aa7-3cc2-4868-99bf-bf9c387b9582" providerId="ADAL" clId="{9EE31303-F050-344C-814E-A6426C81F5BE}" dt="2020-06-24T04:38:01.314" v="134"/>
          <ac:picMkLst>
            <pc:docMk/>
            <pc:sldMk cId="3669917310" sldId="357"/>
            <ac:picMk id="4" creationId="{D0FF06B7-AE3C-7443-B091-221A388E1E77}"/>
          </ac:picMkLst>
        </pc:pic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970350305" sldId="35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70350305" sldId="358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70350305" sldId="358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4:19.566" v="76" actId="20577"/>
        <pc:sldMkLst>
          <pc:docMk/>
          <pc:sldMk cId="3870971532" sldId="365"/>
        </pc:sldMkLst>
        <pc:spChg chg="mod">
          <ac:chgData name="Heckel, Reiko (Prof.)" userId="38892aa7-3cc2-4868-99bf-bf9c387b9582" providerId="ADAL" clId="{9EE31303-F050-344C-814E-A6426C81F5BE}" dt="2020-06-19T09:33:53.398" v="73" actId="20577"/>
          <ac:spMkLst>
            <pc:docMk/>
            <pc:sldMk cId="3870971532" sldId="365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4:19.566" v="76" actId="20577"/>
          <ac:spMkLst>
            <pc:docMk/>
            <pc:sldMk cId="3870971532" sldId="365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4:30.332" v="78" actId="20577"/>
        <pc:sldMkLst>
          <pc:docMk/>
          <pc:sldMk cId="4237779883" sldId="36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237779883" sldId="366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4:30.332" v="78" actId="20577"/>
          <ac:spMkLst>
            <pc:docMk/>
            <pc:sldMk cId="4237779883" sldId="366"/>
            <ac:spMk id="9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646328005" sldId="36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646328005" sldId="367"/>
            <ac:spMk id="8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646328005" sldId="367"/>
            <ac:spMk id="11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028019380" sldId="36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028019380" sldId="368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028019380" sldId="368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931849661" sldId="36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931849661" sldId="369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931849661" sldId="369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597736529" sldId="37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97736529" sldId="370"/>
            <ac:spMk id="8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97736529" sldId="370"/>
            <ac:spMk id="11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772538972" sldId="37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772538972" sldId="37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772538972" sldId="37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984103317" sldId="37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84103317" sldId="372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84103317" sldId="372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151829898" sldId="37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151829898" sldId="373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151829898" sldId="373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716074469" sldId="37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716074469" sldId="374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553618062" sldId="37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553618062" sldId="375"/>
            <ac:spMk id="6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553618062" sldId="375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233079719" sldId="37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233079719" sldId="376"/>
            <ac:spMk id="6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233079719" sldId="376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719473167" sldId="37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19473167" sldId="37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19473167" sldId="37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937482347" sldId="37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37482347" sldId="378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37482347" sldId="378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412321893" sldId="37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412321893" sldId="379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412321893" sldId="379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7:47.837" v="82" actId="20577"/>
        <pc:sldMkLst>
          <pc:docMk/>
          <pc:sldMk cId="3880362122" sldId="38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880362122" sldId="380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7:47.837" v="82" actId="20577"/>
          <ac:spMkLst>
            <pc:docMk/>
            <pc:sldMk cId="3880362122" sldId="380"/>
            <ac:spMk id="8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79274719" sldId="38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79274719" sldId="38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79274719" sldId="38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551377170" sldId="38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551377170" sldId="382"/>
            <ac:spMk id="2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993132381" sldId="38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93132381" sldId="383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93132381" sldId="383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8:16.341" v="91" actId="20577"/>
        <pc:sldMkLst>
          <pc:docMk/>
          <pc:sldMk cId="745237046" sldId="38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745237046" sldId="384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8:16.341" v="91" actId="20577"/>
          <ac:spMkLst>
            <pc:docMk/>
            <pc:sldMk cId="745237046" sldId="384"/>
            <ac:spMk id="9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8:30.547" v="92" actId="20577"/>
        <pc:sldMkLst>
          <pc:docMk/>
          <pc:sldMk cId="2409221222" sldId="38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409221222" sldId="385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8:30.547" v="92" actId="20577"/>
          <ac:spMkLst>
            <pc:docMk/>
            <pc:sldMk cId="2409221222" sldId="385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8:50.267" v="108" actId="20577"/>
        <pc:sldMkLst>
          <pc:docMk/>
          <pc:sldMk cId="1474749334" sldId="38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474749334" sldId="386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8:42.737" v="100" actId="20577"/>
          <ac:spMkLst>
            <pc:docMk/>
            <pc:sldMk cId="1474749334" sldId="386"/>
            <ac:spMk id="9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8:50.267" v="108" actId="20577"/>
          <ac:spMkLst>
            <pc:docMk/>
            <pc:sldMk cId="1474749334" sldId="386"/>
            <ac:spMk id="14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9:02.440" v="117" actId="20577"/>
        <pc:sldMkLst>
          <pc:docMk/>
          <pc:sldMk cId="50634325" sldId="38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0634325" sldId="38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9:02.440" v="117" actId="20577"/>
          <ac:spMkLst>
            <pc:docMk/>
            <pc:sldMk cId="50634325" sldId="38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532783514" sldId="38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32783514" sldId="388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32783514" sldId="388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888301126" sldId="38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888301126" sldId="389"/>
            <ac:spMk id="6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888301126" sldId="389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780527311" sldId="39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80527311" sldId="390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80527311" sldId="390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281773998" sldId="39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281773998" sldId="39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281773998" sldId="39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259170838" sldId="39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259170838" sldId="392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259170838" sldId="392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554786150" sldId="39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54786150" sldId="393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961458835" sldId="39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61458835" sldId="394"/>
            <ac:spMk id="2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578086675" sldId="39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78086675" sldId="396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78086675" sldId="396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692548325" sldId="39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692548325" sldId="39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692548325" sldId="39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290965800" sldId="39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290965800" sldId="398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792331004" sldId="39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792331004" sldId="399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792331004" sldId="399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058583486" sldId="40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058583486" sldId="400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058583486" sldId="400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700297385" sldId="40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00297385" sldId="40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00297385" sldId="40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333575765" sldId="40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333575765" sldId="402"/>
            <ac:spMk id="2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551535190" sldId="40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51535190" sldId="403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51535190" sldId="403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880129391" sldId="40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880129391" sldId="404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880129391" sldId="404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523989913" sldId="40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23989913" sldId="405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23989913" sldId="405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407152530" sldId="40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407152530" sldId="406"/>
            <ac:spMk id="2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140699971" sldId="40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140699971" sldId="40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140699971" sldId="40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903515701" sldId="40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903515701" sldId="408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347658221" sldId="40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347658221" sldId="409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347658221" sldId="409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198969243" sldId="41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198969243" sldId="410"/>
            <ac:spMk id="6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198969243" sldId="410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756372567" sldId="41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56372567" sldId="41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56372567" sldId="41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93207772" sldId="41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93207772" sldId="412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93207772" sldId="412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50790185" sldId="41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0790185" sldId="413"/>
            <ac:spMk id="6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0790185" sldId="413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05727992" sldId="41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5727992" sldId="414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5727992" sldId="414"/>
            <ac:spMk id="8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830454201" sldId="41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830454201" sldId="415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830454201" sldId="415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693776612" sldId="41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693776612" sldId="416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9880332" sldId="41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9880332" sldId="41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9880332" sldId="417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508765959" sldId="41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08765959" sldId="418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08765959" sldId="418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58339282" sldId="41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8339282" sldId="419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8339282" sldId="419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170850387" sldId="42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170850387" sldId="420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170850387" sldId="420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512238808" sldId="42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12238808" sldId="42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12238808" sldId="42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76202601" sldId="42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76202601" sldId="422"/>
            <ac:spMk id="2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829824785" sldId="42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829824785" sldId="423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829824785" sldId="423"/>
            <ac:spMk id="6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125671263" sldId="42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125671263" sldId="424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125671263" sldId="424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979222902" sldId="42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79222902" sldId="426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79222902" sldId="426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320596108" sldId="42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320596108" sldId="42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320596108" sldId="42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73758208" sldId="42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73758208" sldId="428"/>
            <ac:spMk id="2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310544592" sldId="42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310544592" sldId="429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310544592" sldId="429"/>
            <ac:spMk id="9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494881965" sldId="43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494881965" sldId="430"/>
            <ac:spMk id="10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494881965" sldId="430"/>
            <ac:spMk id="11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488397410" sldId="43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488397410" sldId="43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488397410" sldId="43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491626154" sldId="43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491626154" sldId="434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491626154" sldId="434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767289366" sldId="43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767289366" sldId="436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767289366" sldId="436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534308029" sldId="43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34308029" sldId="43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34308029" sldId="43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745314318" sldId="45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45314318" sldId="450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45314318" sldId="450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534948351" sldId="45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34948351" sldId="45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34948351" sldId="45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54704681" sldId="49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4704681" sldId="490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4704681" sldId="490"/>
            <ac:spMk id="8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958669772" sldId="49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958669772" sldId="49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958669772" sldId="49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722852901" sldId="49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722852901" sldId="492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722852901" sldId="492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58823092" sldId="49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8823092" sldId="493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8823092" sldId="493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986574521" sldId="49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986574521" sldId="494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986574521" sldId="494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533281218" sldId="49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33281218" sldId="495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33281218" sldId="495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234596661" sldId="49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234596661" sldId="496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234596661" sldId="496"/>
            <ac:spMk id="8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22662416" sldId="49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22662416" sldId="497"/>
            <ac:spMk id="8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22662416" sldId="497"/>
            <ac:spMk id="9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116108456" sldId="49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116108456" sldId="498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116108456" sldId="498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940740359" sldId="49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40740359" sldId="499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40740359" sldId="499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373904897" sldId="50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373904897" sldId="500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373904897" sldId="500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570697977" sldId="50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70697977" sldId="50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70697977" sldId="50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230935062" sldId="50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230935062" sldId="502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230935062" sldId="502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517325829" sldId="50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17325829" sldId="503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17325829" sldId="503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45646538" sldId="50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45646538" sldId="504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45646538" sldId="504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347714794" sldId="50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347714794" sldId="505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347714794" sldId="505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049812085" sldId="50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49812085" sldId="506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49812085" sldId="506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015352883" sldId="50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15352883" sldId="50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15352883" sldId="50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833238663" sldId="50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833238663" sldId="508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833238663" sldId="508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300831714" sldId="50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300831714" sldId="509"/>
            <ac:spMk id="6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300831714" sldId="509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599876197" sldId="51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99876197" sldId="510"/>
            <ac:spMk id="6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599876197" sldId="510"/>
            <ac:spMk id="7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966130827" sldId="51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66130827" sldId="511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66130827" sldId="511"/>
            <ac:spMk id="8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600060583" sldId="51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600060583" sldId="512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600060583" sldId="512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134163302" sldId="51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134163302" sldId="513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134163302" sldId="513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630179702" sldId="51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630179702" sldId="514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630179702" sldId="514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967013986" sldId="51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67013986" sldId="515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67013986" sldId="515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966492206" sldId="51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66492206" sldId="516"/>
            <ac:spMk id="8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966492206" sldId="516"/>
            <ac:spMk id="9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206885882" sldId="51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206885882" sldId="51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206885882" sldId="51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598146435" sldId="51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598146435" sldId="518"/>
            <ac:spMk id="8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598146435" sldId="518"/>
            <ac:spMk id="9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393485406" sldId="51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393485406" sldId="519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393485406" sldId="519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001548736" sldId="52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01548736" sldId="520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01548736" sldId="520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967530911" sldId="52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67530911" sldId="52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67530911" sldId="521"/>
            <ac:spMk id="8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880845170" sldId="52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880845170" sldId="522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880845170" sldId="522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880845170" sldId="522"/>
            <ac:spMk id="8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65796834" sldId="52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65796834" sldId="523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65796834" sldId="523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991798787" sldId="52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991798787" sldId="524"/>
            <ac:spMk id="7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991798787" sldId="524"/>
            <ac:spMk id="8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266703690" sldId="52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266703690" sldId="525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266703690" sldId="525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763240046" sldId="52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763240046" sldId="526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763240046" sldId="526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596791160" sldId="52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96791160" sldId="52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96791160" sldId="52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457254996" sldId="52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457254996" sldId="528"/>
            <ac:spMk id="8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457254996" sldId="528"/>
            <ac:spMk id="9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192227618" sldId="52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192227618" sldId="529"/>
            <ac:spMk id="24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515830844" sldId="53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15830844" sldId="53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15830844" sldId="531"/>
            <ac:spMk id="6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4081167992" sldId="53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81167992" sldId="532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4081167992" sldId="532"/>
            <ac:spMk id="6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985470702" sldId="533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85470702" sldId="533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985470702" sldId="533"/>
            <ac:spMk id="6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099587561" sldId="53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099587561" sldId="534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099587561" sldId="534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581316244" sldId="53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81316244" sldId="535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581316244" sldId="535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0121744" sldId="536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0121744" sldId="536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0121744" sldId="536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399090258" sldId="537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399090258" sldId="537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399090258" sldId="537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634197502" sldId="538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634197502" sldId="538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634197502" sldId="538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749868360" sldId="539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749868360" sldId="539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749868360" sldId="539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595175261" sldId="540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95175261" sldId="540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595175261" sldId="540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1069229429" sldId="541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069229429" sldId="541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1069229429" sldId="541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3618205784" sldId="542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618205784" sldId="542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3618205784" sldId="542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825575494" sldId="544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825575494" sldId="544"/>
            <ac:spMk id="2" creationId="{00000000-0000-0000-0000-000000000000}"/>
          </ac:spMkLst>
        </pc:spChg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825575494" sldId="544"/>
            <ac:spMk id="3" creationId="{00000000-0000-0000-0000-000000000000}"/>
          </ac:spMkLst>
        </pc:spChg>
      </pc:sldChg>
      <pc:sldChg chg="modSp">
        <pc:chgData name="Heckel, Reiko (Prof.)" userId="38892aa7-3cc2-4868-99bf-bf9c387b9582" providerId="ADAL" clId="{9EE31303-F050-344C-814E-A6426C81F5BE}" dt="2020-06-19T09:33:09.067" v="71" actId="790"/>
        <pc:sldMkLst>
          <pc:docMk/>
          <pc:sldMk cId="2739534116" sldId="545"/>
        </pc:sldMkLst>
        <pc:spChg chg="mod">
          <ac:chgData name="Heckel, Reiko (Prof.)" userId="38892aa7-3cc2-4868-99bf-bf9c387b9582" providerId="ADAL" clId="{9EE31303-F050-344C-814E-A6426C81F5BE}" dt="2020-06-19T09:33:09.067" v="71" actId="790"/>
          <ac:spMkLst>
            <pc:docMk/>
            <pc:sldMk cId="2739534116" sldId="545"/>
            <ac:spMk id="2" creationId="{00000000-0000-0000-0000-000000000000}"/>
          </ac:spMkLst>
        </pc:spChg>
      </pc:sldChg>
      <pc:sldMasterChg chg="addSp delSp modSp modSldLayout">
        <pc:chgData name="Heckel, Reiko (Prof.)" userId="38892aa7-3cc2-4868-99bf-bf9c387b9582" providerId="ADAL" clId="{9EE31303-F050-344C-814E-A6426C81F5BE}" dt="2020-06-24T04:37:13.627" v="133" actId="478"/>
        <pc:sldMasterMkLst>
          <pc:docMk/>
          <pc:sldMasterMk cId="886268944" sldId="2147483660"/>
        </pc:sldMasterMkLst>
        <pc:picChg chg="add del mod">
          <ac:chgData name="Heckel, Reiko (Prof.)" userId="38892aa7-3cc2-4868-99bf-bf9c387b9582" providerId="ADAL" clId="{9EE31303-F050-344C-814E-A6426C81F5BE}" dt="2020-06-24T04:37:13.627" v="133" actId="478"/>
          <ac:picMkLst>
            <pc:docMk/>
            <pc:sldMasterMk cId="886268944" sldId="2147483660"/>
            <ac:picMk id="8" creationId="{51F5AF03-C246-5A46-B9AB-AD343D4BEFEA}"/>
          </ac:picMkLst>
        </pc:picChg>
        <pc:sldLayoutChg chg="addSp delSp modSp">
          <pc:chgData name="Heckel, Reiko (Prof.)" userId="38892aa7-3cc2-4868-99bf-bf9c387b9582" providerId="ADAL" clId="{9EE31303-F050-344C-814E-A6426C81F5BE}" dt="2020-06-24T04:37:09.725" v="131" actId="478"/>
          <pc:sldLayoutMkLst>
            <pc:docMk/>
            <pc:sldMasterMk cId="886268944" sldId="2147483660"/>
            <pc:sldLayoutMk cId="1397855741" sldId="2147483661"/>
          </pc:sldLayoutMkLst>
          <pc:picChg chg="add del mod">
            <ac:chgData name="Heckel, Reiko (Prof.)" userId="38892aa7-3cc2-4868-99bf-bf9c387b9582" providerId="ADAL" clId="{9EE31303-F050-344C-814E-A6426C81F5BE}" dt="2020-06-24T04:37:09.725" v="131" actId="478"/>
            <ac:picMkLst>
              <pc:docMk/>
              <pc:sldMasterMk cId="886268944" sldId="2147483660"/>
              <pc:sldLayoutMk cId="1397855741" sldId="2147483661"/>
              <ac:picMk id="3" creationId="{870AAB96-A3AA-3F4A-B804-856C118B3D9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300"/>
            </a:lvl1pPr>
          </a:lstStyle>
          <a:p>
            <a:fld id="{77638715-9513-49BB-BB10-D30B1E7474A9}" type="datetimeFigureOut">
              <a:rPr lang="de-DE" smtClean="0"/>
              <a:t>24.06.20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300"/>
            </a:lvl1pPr>
          </a:lstStyle>
          <a:p>
            <a:fld id="{9E5045D7-E218-4362-BEC3-F1602F251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18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766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 show: Disjoint</a:t>
            </a:r>
            <a:r>
              <a:rPr lang="de-DE" baseline="0" dirty="0"/>
              <a:t> union of G and H is always a graph</a:t>
            </a:r>
          </a:p>
          <a:p>
            <a:endParaRPr lang="de-DE" baseline="0" dirty="0"/>
          </a:p>
          <a:p>
            <a:r>
              <a:rPr lang="de-DE" baseline="0" dirty="0"/>
              <a:t>Is the composition of two </a:t>
            </a:r>
            <a:r>
              <a:rPr lang="de-DE" baseline="0" dirty="0" err="1"/>
              <a:t>graphmorphisms</a:t>
            </a:r>
            <a:r>
              <a:rPr lang="de-DE" baseline="0" dirty="0"/>
              <a:t> again a </a:t>
            </a:r>
            <a:r>
              <a:rPr lang="de-DE" baseline="0" dirty="0" err="1"/>
              <a:t>graphmorphism</a:t>
            </a:r>
            <a:r>
              <a:rPr lang="de-DE" baseline="0" dirty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39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965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90">
              <a:defRPr/>
            </a:pPr>
            <a:r>
              <a:rPr lang="de-DE" dirty="0"/>
              <a:t>How do we deal with polymorphism?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50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Object structures</a:t>
            </a:r>
            <a:r>
              <a:rPr lang="de-DE" baseline="0" dirty="0"/>
              <a:t> in graphs</a:t>
            </a:r>
          </a:p>
          <a:p>
            <a:r>
              <a:rPr lang="de-DE" baseline="0" dirty="0"/>
              <a:t>Where does the initial object structure come from? Constructor</a:t>
            </a:r>
          </a:p>
          <a:p>
            <a:r>
              <a:rPr lang="de-DE" baseline="0" dirty="0"/>
              <a:t>Methods describe changes to object structures &gt; Rules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484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908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Change to buffer with only three cells.</a:t>
            </a:r>
          </a:p>
          <a:p>
            <a:endParaRPr lang="de-DE" dirty="0"/>
          </a:p>
          <a:p>
            <a:r>
              <a:rPr lang="de-DE" dirty="0"/>
              <a:t>Difference marked - typed graphs</a:t>
            </a:r>
          </a:p>
          <a:p>
            <a:r>
              <a:rPr lang="de-DE" dirty="0"/>
              <a:t>Typification through </a:t>
            </a:r>
            <a:r>
              <a:rPr lang="de-DE" dirty="0" err="1"/>
              <a:t>morphism</a:t>
            </a:r>
            <a:endParaRPr lang="de-DE" dirty="0"/>
          </a:p>
          <a:p>
            <a:endParaRPr lang="de-DE" dirty="0"/>
          </a:p>
          <a:p>
            <a:r>
              <a:rPr lang="de-DE" dirty="0"/>
              <a:t>On the panel with explicit </a:t>
            </a:r>
            <a:r>
              <a:rPr lang="de-DE" dirty="0" err="1"/>
              <a:t>type graph</a:t>
            </a:r>
            <a:r>
              <a:rPr lang="de-DE" dirty="0"/>
              <a:t>: </a:t>
            </a:r>
            <a:r>
              <a:rPr lang="de-DE" baseline="0" dirty="0"/>
              <a:t>Graph without </a:t>
            </a:r>
            <a:r>
              <a:rPr lang="de-DE" baseline="0" dirty="0" err="1"/>
              <a:t>type name</a:t>
            </a:r>
            <a:endParaRPr lang="de-DE" baseline="0" dirty="0"/>
          </a:p>
          <a:p>
            <a:r>
              <a:rPr lang="de-DE" baseline="0" dirty="0"/>
              <a:t>Develop </a:t>
            </a:r>
            <a:r>
              <a:rPr lang="de-DE" baseline="0" dirty="0" err="1"/>
              <a:t>graph derivation</a:t>
            </a:r>
            <a:r>
              <a:rPr lang="de-DE" baseline="0" dirty="0"/>
              <a:t> on the table, first typed, then </a:t>
            </a:r>
            <a:r>
              <a:rPr lang="de-DE" baseline="0" dirty="0" err="1"/>
              <a:t>attributed</a:t>
            </a:r>
            <a:r>
              <a:rPr lang="de-DE" baseline="0" dirty="0"/>
              <a:t>, then with inheritance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6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Given TG:</a:t>
            </a:r>
            <a:r>
              <a:rPr lang="de-DE" baseline="0" dirty="0"/>
              <a:t> Search for a graph (</a:t>
            </a:r>
            <a:r>
              <a:rPr lang="de-DE" baseline="0" dirty="0" err="1"/>
              <a:t>G,type_G</a:t>
            </a:r>
            <a:r>
              <a:rPr lang="de-DE" baseline="0" dirty="0"/>
              <a:t>) typed via TG, which has a typed </a:t>
            </a:r>
            <a:r>
              <a:rPr lang="de-DE" baseline="0" dirty="0" err="1"/>
              <a:t>graph morphism</a:t>
            </a:r>
            <a:r>
              <a:rPr lang="de-DE" baseline="0" dirty="0"/>
              <a:t> in every other graph (</a:t>
            </a:r>
            <a:r>
              <a:rPr lang="de-DE" baseline="0" dirty="0" err="1"/>
              <a:t>H,type_H</a:t>
            </a:r>
            <a:r>
              <a:rPr lang="de-DE" baseline="0" dirty="0"/>
              <a:t>) typed via TG. </a:t>
            </a:r>
          </a:p>
          <a:p>
            <a:pPr defTabSz="914190">
              <a:defRPr/>
            </a:pPr>
            <a:r>
              <a:rPr lang="de-DE" baseline="0" dirty="0"/>
              <a:t>Search for a graph (</a:t>
            </a:r>
            <a:r>
              <a:rPr lang="de-DE" baseline="0" dirty="0" err="1"/>
              <a:t>G,type_G</a:t>
            </a:r>
            <a:r>
              <a:rPr lang="de-DE" baseline="0" dirty="0"/>
              <a:t>) typed via TG, in which every other graph (</a:t>
            </a:r>
            <a:r>
              <a:rPr lang="de-DE" baseline="0" dirty="0" err="1"/>
              <a:t>H,type_H</a:t>
            </a:r>
            <a:r>
              <a:rPr lang="de-DE" baseline="0" dirty="0"/>
              <a:t>) typed via TG has a typed </a:t>
            </a:r>
            <a:r>
              <a:rPr lang="de-DE" baseline="0" dirty="0" err="1"/>
              <a:t>graph morphism. 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696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How do</a:t>
            </a:r>
            <a:r>
              <a:rPr lang="de-DE" baseline="0" dirty="0"/>
              <a:t> we want to map typed graphs?</a:t>
            </a:r>
          </a:p>
          <a:p>
            <a:r>
              <a:rPr lang="de-DE" baseline="0" dirty="0"/>
              <a:t>Type conforming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124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composition of two typed </a:t>
            </a:r>
            <a:r>
              <a:rPr lang="de-DE" dirty="0" err="1"/>
              <a:t>graphmorphisms</a:t>
            </a:r>
            <a:r>
              <a:rPr lang="de-DE" dirty="0"/>
              <a:t> again results in a typed </a:t>
            </a:r>
            <a:r>
              <a:rPr lang="de-DE" dirty="0" err="1"/>
              <a:t>graphmorphism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627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The typing on the cut of L and R must match.</a:t>
            </a:r>
          </a:p>
          <a:p>
            <a:r>
              <a:rPr lang="de-DE" baseline="0" dirty="0"/>
              <a:t>The typing of N must extend that of 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35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general problem: states are only </a:t>
            </a:r>
            <a:r>
              <a:rPr lang="de-DE" dirty="0" err="1"/>
              <a:t>blobs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131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Example on the panel with explicit </a:t>
            </a:r>
            <a:r>
              <a:rPr lang="de-DE" baseline="0" dirty="0" err="1"/>
              <a:t>type graph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876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Transition system</a:t>
            </a:r>
            <a:r>
              <a:rPr lang="de-DE" dirty="0"/>
              <a:t> for</a:t>
            </a:r>
            <a:r>
              <a:rPr lang="de-DE" baseline="0" dirty="0"/>
              <a:t> 3 </a:t>
            </a:r>
            <a:r>
              <a:rPr lang="de-DE" baseline="0" dirty="0" err="1"/>
              <a:t>cell</a:t>
            </a:r>
            <a:r>
              <a:rPr lang="de-DE" baseline="0" dirty="0"/>
              <a:t> buffers?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664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How do we deal with data types? It is not appropriate to</a:t>
            </a:r>
            <a:r>
              <a:rPr lang="de-DE" baseline="0" dirty="0"/>
              <a:t> represent them in </a:t>
            </a:r>
            <a:r>
              <a:rPr lang="de-DE" baseline="0" dirty="0" err="1"/>
              <a:t>graph structures. </a:t>
            </a:r>
          </a:p>
          <a:p>
            <a:r>
              <a:rPr lang="de-DE" baseline="0" dirty="0"/>
              <a:t>What would that mean? Unary number representation, </a:t>
            </a:r>
            <a:r>
              <a:rPr lang="de-DE" baseline="0" dirty="0" err="1"/>
              <a:t>string representation</a:t>
            </a:r>
            <a:r>
              <a:rPr lang="de-DE" baseline="0" dirty="0"/>
              <a:t>, calculation by </a:t>
            </a:r>
            <a:r>
              <a:rPr lang="de-DE" baseline="0" dirty="0" err="1"/>
              <a:t>graph change,</a:t>
            </a:r>
            <a:r>
              <a:rPr lang="de-DE" baseline="0" dirty="0"/>
              <a:t>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64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Similar to class and object diagrams</a:t>
            </a:r>
          </a:p>
          <a:p>
            <a:r>
              <a:rPr lang="de-DE" dirty="0"/>
              <a:t>Modeling decision: What as a graph? What as a data type?</a:t>
            </a:r>
          </a:p>
          <a:p>
            <a:r>
              <a:rPr lang="de-DE" dirty="0"/>
              <a:t>Example on the blackboard: </a:t>
            </a:r>
            <a:r>
              <a:rPr lang="de-DE" dirty="0" err="1"/>
              <a:t>Buffer</a:t>
            </a:r>
            <a:r>
              <a:rPr lang="de-DE" dirty="0"/>
              <a:t> with counter of occupied cells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653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How to present it formally? </a:t>
            </a:r>
          </a:p>
          <a:p>
            <a:r>
              <a:rPr lang="de-DE" dirty="0"/>
              <a:t>Data nodes vs. object nodes, </a:t>
            </a:r>
            <a:r>
              <a:rPr lang="de-DE" dirty="0" err="1"/>
              <a:t>attribution edges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483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Formally represent</a:t>
            </a:r>
            <a:r>
              <a:rPr lang="de-DE" dirty="0"/>
              <a:t> circular</a:t>
            </a:r>
            <a:r>
              <a:rPr lang="de-DE" baseline="0" dirty="0"/>
              <a:t> graphs with data nodes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90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90">
              <a:defRPr/>
            </a:pPr>
            <a:r>
              <a:rPr lang="de-DE" dirty="0"/>
              <a:t>Data node int:1</a:t>
            </a:r>
          </a:p>
          <a:p>
            <a:pPr defTabSz="914190">
              <a:defRPr/>
            </a:pPr>
            <a:endParaRPr lang="de-DE" dirty="0"/>
          </a:p>
          <a:p>
            <a:pPr defTabSz="914190">
              <a:defRPr/>
            </a:pPr>
            <a:r>
              <a:rPr lang="de-DE" dirty="0"/>
              <a:t>Where are the other data nodes? What others are there? Infinite, but we only represent those we need.</a:t>
            </a:r>
          </a:p>
          <a:p>
            <a:pPr defTabSz="914190">
              <a:defRPr/>
            </a:pPr>
            <a:r>
              <a:rPr lang="de-DE" dirty="0"/>
              <a:t>In order to calculate later,</a:t>
            </a:r>
            <a:r>
              <a:rPr lang="de-DE" baseline="0" dirty="0"/>
              <a:t> we also need operations. </a:t>
            </a:r>
            <a:r>
              <a:rPr lang="de-DE" baseline="0" dirty="0" err="1"/>
              <a:t>Sig</a:t>
            </a:r>
            <a:r>
              <a:rPr lang="de-DE" baseline="0" dirty="0"/>
              <a:t> contains signatures, </a:t>
            </a:r>
            <a:r>
              <a:rPr lang="de-DE" baseline="0" dirty="0" err="1"/>
              <a:t>Alg</a:t>
            </a:r>
            <a:r>
              <a:rPr lang="de-DE" baseline="0" dirty="0"/>
              <a:t> the real operations.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682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Formally represent</a:t>
            </a:r>
            <a:r>
              <a:rPr lang="de-DE" dirty="0"/>
              <a:t> circular</a:t>
            </a:r>
            <a:r>
              <a:rPr lang="de-DE" baseline="0" dirty="0"/>
              <a:t> graphs</a:t>
            </a:r>
          </a:p>
          <a:p>
            <a:endParaRPr lang="de-DE" baseline="0" dirty="0"/>
          </a:p>
          <a:p>
            <a:r>
              <a:rPr lang="de-DE" baseline="0" dirty="0"/>
              <a:t>algebra of integers </a:t>
            </a:r>
          </a:p>
          <a:p>
            <a:r>
              <a:rPr lang="de-DE" baseline="0" dirty="0"/>
              <a:t>Other </a:t>
            </a:r>
            <a:r>
              <a:rPr lang="de-DE" baseline="0" dirty="0" err="1"/>
              <a:t>algebras</a:t>
            </a:r>
            <a:r>
              <a:rPr lang="de-DE" baseline="0" dirty="0"/>
              <a:t> for signature </a:t>
            </a:r>
            <a:r>
              <a:rPr lang="de-DE" baseline="0" dirty="0" err="1"/>
              <a:t>int</a:t>
            </a:r>
            <a:r>
              <a:rPr lang="de-DE" baseline="0" dirty="0"/>
              <a:t>? </a:t>
            </a:r>
            <a:r>
              <a:rPr lang="de-DE" baseline="0" dirty="0" err="1"/>
              <a:t>Bool</a:t>
            </a:r>
            <a:r>
              <a:rPr lang="de-DE" baseline="0" dirty="0"/>
              <a:t> with </a:t>
            </a:r>
            <a:r>
              <a:rPr lang="de-DE" baseline="0" dirty="0" err="1"/>
              <a:t>false</a:t>
            </a:r>
            <a:r>
              <a:rPr lang="de-DE" baseline="0" dirty="0"/>
              <a:t> and "and", string with empty and </a:t>
            </a:r>
            <a:r>
              <a:rPr lang="de-DE" baseline="0" dirty="0" err="1"/>
              <a:t>concat</a:t>
            </a:r>
            <a:r>
              <a:rPr lang="de-DE" baseline="0" dirty="0"/>
              <a:t>, etc.</a:t>
            </a:r>
          </a:p>
          <a:p>
            <a:endParaRPr lang="de-DE" baseline="0" dirty="0"/>
          </a:p>
          <a:p>
            <a:r>
              <a:rPr lang="de-DE" baseline="0" dirty="0"/>
              <a:t>Here: Break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243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rule has an unnamed variable </a:t>
            </a:r>
          </a:p>
          <a:p>
            <a:r>
              <a:rPr lang="de-DE" dirty="0"/>
              <a:t>Another example</a:t>
            </a:r>
            <a:r>
              <a:rPr lang="de-DE" baseline="0" dirty="0"/>
              <a:t> with term, e.g. adding x and y</a:t>
            </a:r>
          </a:p>
          <a:p>
            <a:r>
              <a:rPr lang="de-DE" baseline="0" dirty="0"/>
              <a:t>How does this rule apply?</a:t>
            </a:r>
          </a:p>
          <a:p>
            <a:r>
              <a:rPr lang="de-DE" baseline="0" dirty="0"/>
              <a:t>1. display LHS graph 2. assign variable </a:t>
            </a:r>
          </a:p>
          <a:p>
            <a:pPr defTabSz="914190">
              <a:defRPr/>
            </a:pPr>
            <a:r>
              <a:rPr lang="de-DE" dirty="0"/>
              <a:t>Example for rule match on the blackboard: Variable assignment</a:t>
            </a:r>
            <a:r>
              <a:rPr lang="de-DE" baseline="0" dirty="0"/>
              <a:t>, </a:t>
            </a:r>
            <a:r>
              <a:rPr lang="de-DE" baseline="0" dirty="0" err="1"/>
              <a:t>term mapping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089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Rules must make it possible to calculate. How?</a:t>
            </a:r>
          </a:p>
          <a:p>
            <a:r>
              <a:rPr lang="de-DE" dirty="0"/>
              <a:t>List terms for the </a:t>
            </a:r>
            <a:r>
              <a:rPr lang="de-DE" dirty="0" err="1"/>
              <a:t>term algebra T_int</a:t>
            </a:r>
            <a:r>
              <a:rPr lang="de-DE" dirty="0"/>
              <a:t>(X) with X = {x</a:t>
            </a:r>
            <a:r>
              <a:rPr lang="de-DE" dirty="0" err="1"/>
              <a:t>,y}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63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413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Algebrahomomorphism</a:t>
            </a:r>
            <a:r>
              <a:rPr lang="de-DE" dirty="0"/>
              <a:t> f: A -&gt; B:</a:t>
            </a:r>
          </a:p>
          <a:p>
            <a:r>
              <a:rPr lang="de-DE" dirty="0"/>
              <a:t>f(</a:t>
            </a:r>
            <a:r>
              <a:rPr lang="de-DE" dirty="0" err="1"/>
              <a:t>c_A</a:t>
            </a:r>
            <a:r>
              <a:rPr lang="de-DE" dirty="0"/>
              <a:t>)</a:t>
            </a:r>
            <a:r>
              <a:rPr lang="de-DE" baseline="0" dirty="0"/>
              <a:t> = </a:t>
            </a:r>
            <a:r>
              <a:rPr lang="de-DE" baseline="0" dirty="0" err="1"/>
              <a:t>c_B</a:t>
            </a:r>
            <a:endParaRPr lang="de-DE" baseline="0" dirty="0"/>
          </a:p>
          <a:p>
            <a:r>
              <a:rPr lang="de-DE" baseline="0" dirty="0"/>
              <a:t>f(</a:t>
            </a:r>
            <a:r>
              <a:rPr lang="de-DE" baseline="0" dirty="0" err="1"/>
              <a:t>op_A</a:t>
            </a:r>
            <a:r>
              <a:rPr lang="de-DE" baseline="0" dirty="0"/>
              <a:t>(a1,...,an))= </a:t>
            </a:r>
            <a:r>
              <a:rPr lang="de-DE" baseline="0" dirty="0" err="1"/>
              <a:t>op_B</a:t>
            </a:r>
            <a:r>
              <a:rPr lang="de-DE" baseline="0" dirty="0"/>
              <a:t>(f(a1),...,f(an))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659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Given an </a:t>
            </a:r>
            <a:r>
              <a:rPr lang="de-DE" dirty="0" err="1"/>
              <a:t>attributed graph transformation</a:t>
            </a:r>
            <a:r>
              <a:rPr lang="de-DE" dirty="0"/>
              <a:t> (graph, rule, match) : write it down formally.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35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Example in the table: </a:t>
            </a:r>
            <a:r>
              <a:rPr lang="de-DE" baseline="0" dirty="0" err="1"/>
              <a:t>Attributed</a:t>
            </a:r>
            <a:r>
              <a:rPr lang="de-DE" baseline="0" dirty="0"/>
              <a:t> rule with </a:t>
            </a:r>
            <a:r>
              <a:rPr lang="de-DE" baseline="0" dirty="0" err="1"/>
              <a:t>term evaluation</a:t>
            </a:r>
            <a:r>
              <a:rPr lang="de-DE" baseline="0" dirty="0"/>
              <a:t> (Add)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152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90">
              <a:defRPr/>
            </a:pPr>
            <a:r>
              <a:rPr lang="de-DE" dirty="0"/>
              <a:t>How do we deal with polymorphism?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776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Abstract types allow</a:t>
            </a:r>
            <a:r>
              <a:rPr lang="de-DE" baseline="0" dirty="0"/>
              <a:t> rules to be</a:t>
            </a:r>
            <a:r>
              <a:rPr lang="de-DE" dirty="0"/>
              <a:t> summarized.</a:t>
            </a:r>
          </a:p>
          <a:p>
            <a:endParaRPr lang="de-DE" baseline="0" dirty="0"/>
          </a:p>
          <a:p>
            <a:r>
              <a:rPr lang="de-DE" baseline="0" dirty="0" err="1"/>
              <a:t>Compacting of</a:t>
            </a:r>
            <a:r>
              <a:rPr lang="de-DE" baseline="0" dirty="0"/>
              <a:t> a </a:t>
            </a:r>
            <a:r>
              <a:rPr lang="de-DE" baseline="0" dirty="0" err="1"/>
              <a:t>graph transformation 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027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Inheritance as known: Subtypes may</a:t>
            </a:r>
            <a:r>
              <a:rPr lang="de-DE" baseline="0" dirty="0"/>
              <a:t> have</a:t>
            </a:r>
            <a:r>
              <a:rPr lang="de-DE" dirty="0"/>
              <a:t> their own attributes and edge types</a:t>
            </a:r>
          </a:p>
          <a:p>
            <a:r>
              <a:rPr lang="de-DE" baseline="0" dirty="0"/>
              <a:t>Attributes and references of supertypes are inherited.</a:t>
            </a:r>
          </a:p>
          <a:p>
            <a:endParaRPr lang="de-DE" baseline="0" dirty="0"/>
          </a:p>
          <a:p>
            <a:r>
              <a:rPr lang="de-DE" baseline="0" dirty="0"/>
              <a:t>Flat beaten </a:t>
            </a:r>
            <a:r>
              <a:rPr lang="de-DE" baseline="0" dirty="0" err="1"/>
              <a:t>type graph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9190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1" defTabSz="914190">
                  <a:defRPr/>
                </a:pPr>
                <a:r>
                  <a:rPr lang="de-DE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No</a:t>
                </a:r>
                <a:r>
                  <a:rPr lang="de-DE" baseline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need: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∀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a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 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A: </a:t>
                </a:r>
                <a:r>
                  <a:rPr lang="de-DE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clanI</a:t>
                </a:r>
                <a:r>
                  <a:rPr lang="de-DE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(a)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{a} but if not fulfilled, then a is useless</a:t>
                </a:r>
              </a:p>
              <a:p>
                <a:pPr marL="0" lvl="1" defTabSz="914190">
                  <a:defRPr/>
                </a:pPr>
                <a:endParaRPr lang="de-DE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lvl="1" defTabSz="914190">
                  <a:defRPr/>
                </a:pPr>
                <a:r>
                  <a:rPr lang="de-DE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Guys</a:t>
                </a:r>
                <a:r>
                  <a:rPr lang="de-DE" baseline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don't </a:t>
                </a:r>
                <a:r>
                  <a:rPr lang="de-DE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have to be the</a:t>
                </a:r>
                <a:r>
                  <a:rPr lang="de-DE" baseline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same. </a:t>
                </a:r>
              </a:p>
              <a:p>
                <a:pPr marL="0" lvl="1" defTabSz="914190">
                  <a:defRPr/>
                </a:pPr>
                <a:r>
                  <a:rPr lang="de-DE" baseline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Partial order: reflexivity, anti-symmetry, transitivity</a:t>
                </a:r>
              </a:p>
              <a:p>
                <a:pPr marL="0" lvl="1" defTabSz="914190">
                  <a:defRPr/>
                </a:pPr>
                <a:r>
                  <a:rPr lang="de-DE" baseline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What kind of inheritance is formalized here? Multiple inheritance</a:t>
                </a:r>
                <a:endParaRPr lang="de-DE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Not</a:t>
                </a:r>
                <a:r>
                  <a:rPr lang="de-DE" baseline="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 necessary:</a:t>
                </a:r>
                <a:r>
                  <a:rPr lang="de-DE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 ∀a 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∈ </a:t>
                </a:r>
                <a:r>
                  <a:rPr lang="de-DE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A: </a:t>
                </a:r>
                <a:r>
                  <a:rPr lang="de-DE" dirty="0" err="1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clanI</a:t>
                </a:r>
                <a:r>
                  <a:rPr lang="de-DE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(a) </a:t>
                </a:r>
                <a:r>
                  <a:rPr lang="de-DE" i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≠</a:t>
                </a:r>
                <a:r>
                  <a:rPr lang="de-DE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 {a}</a:t>
                </a:r>
                <a:r>
                  <a:rPr lang="de-DE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 but if not fulfilled, then a is useless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Guys</a:t>
                </a:r>
                <a:r>
                  <a:rPr lang="de-DE" baseline="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 don't </a:t>
                </a:r>
                <a:r>
                  <a:rPr lang="de-DE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have to be the</a:t>
                </a:r>
                <a:r>
                  <a:rPr lang="de-DE" baseline="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 same. 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Partial order: reflexivity, anti-symmetry, transitivity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What kind of inheritance is formalized here? Multiple inheritance</a:t>
                </a:r>
                <a:endParaRPr lang="de-DE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de-DE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394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Edge inheritance</a:t>
            </a:r>
            <a:r>
              <a:rPr lang="de-DE" baseline="0" dirty="0"/>
              <a:t> would also be possible (supported in Groove)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5687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What are the concrete rules to </a:t>
            </a:r>
            <a:r>
              <a:rPr lang="de-DE" dirty="0" err="1"/>
              <a:t>get</a:t>
            </a:r>
            <a:r>
              <a:rPr lang="de-DE" dirty="0"/>
              <a:t>?</a:t>
            </a:r>
          </a:p>
          <a:p>
            <a:r>
              <a:rPr lang="de-DE" dirty="0"/>
              <a:t>Why is</a:t>
            </a:r>
            <a:r>
              <a:rPr lang="de-DE" baseline="0" dirty="0"/>
              <a:t> there no more abstract </a:t>
            </a:r>
            <a:r>
              <a:rPr lang="de-DE" baseline="0" dirty="0" err="1"/>
              <a:t>put</a:t>
            </a:r>
            <a:r>
              <a:rPr lang="de-DE" baseline="0" dirty="0"/>
              <a:t>?</a:t>
            </a:r>
          </a:p>
          <a:p>
            <a:r>
              <a:rPr lang="de-DE" baseline="0" dirty="0"/>
              <a:t>Rule </a:t>
            </a:r>
            <a:r>
              <a:rPr lang="de-DE" baseline="0" dirty="0" err="1"/>
              <a:t>get</a:t>
            </a:r>
            <a:r>
              <a:rPr lang="de-DE" baseline="0" dirty="0"/>
              <a:t>, but only if not </a:t>
            </a:r>
            <a:r>
              <a:rPr lang="de-DE" baseline="0" dirty="0" err="1"/>
              <a:t>ObjectA</a:t>
            </a:r>
            <a:r>
              <a:rPr lang="de-DE" baseline="0" dirty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510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Formally represent</a:t>
            </a:r>
            <a:r>
              <a:rPr lang="de-DE" dirty="0"/>
              <a:t> circular</a:t>
            </a:r>
            <a:r>
              <a:rPr lang="de-DE" baseline="0" dirty="0"/>
              <a:t> graphs</a:t>
            </a:r>
            <a:endParaRPr lang="de-DE" dirty="0"/>
          </a:p>
          <a:p>
            <a:r>
              <a:rPr lang="de-DE" dirty="0"/>
              <a:t>Graphs</a:t>
            </a:r>
            <a:r>
              <a:rPr lang="de-DE" baseline="0" dirty="0"/>
              <a:t> with parallel edges: </a:t>
            </a:r>
          </a:p>
          <a:p>
            <a:r>
              <a:rPr lang="de-DE" baseline="0" dirty="0"/>
              <a:t>multi set as nodes, edges for the occurrences of elements</a:t>
            </a:r>
          </a:p>
          <a:p>
            <a:pPr marL="171410" indent="-171410">
              <a:buFontTx/>
              <a:buChar char="-"/>
            </a:pPr>
            <a:r>
              <a:rPr lang="de-DE" baseline="0" dirty="0"/>
              <a:t>cube throws</a:t>
            </a:r>
          </a:p>
          <a:p>
            <a:pPr marL="171410" indent="-171410">
              <a:buFontTx/>
              <a:buChar char="-"/>
            </a:pPr>
            <a:r>
              <a:rPr lang="de-DE" baseline="0" dirty="0"/>
              <a:t>Drawing balls from an urn and the balls are put back</a:t>
            </a:r>
          </a:p>
          <a:p>
            <a:pPr marL="171410" indent="-171410">
              <a:buFontTx/>
              <a:buChar char="-"/>
            </a:pPr>
            <a:r>
              <a:rPr lang="de-DE" baseline="0" dirty="0"/>
              <a:t>DBS: Tables can have identical entries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38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471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5604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689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611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How can we deal with the state space explosion?</a:t>
            </a:r>
          </a:p>
          <a:p>
            <a:pPr lvl="1"/>
            <a:r>
              <a:rPr lang="de-DE" dirty="0"/>
              <a:t>Simple </a:t>
            </a:r>
            <a:r>
              <a:rPr lang="de-DE" dirty="0" err="1"/>
              <a:t>graph programs</a:t>
            </a:r>
            <a:endParaRPr lang="de-DE" dirty="0"/>
          </a:p>
          <a:p>
            <a:pPr lvl="1"/>
            <a:r>
              <a:rPr lang="de-DE" dirty="0"/>
              <a:t>Conditions of application for rules</a:t>
            </a:r>
          </a:p>
          <a:p>
            <a:pPr lvl="1"/>
            <a:r>
              <a:rPr lang="de-DE" dirty="0"/>
              <a:t>Abstract Graphs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3526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Which property is safety property</a:t>
            </a:r>
            <a:r>
              <a:rPr lang="de-DE" baseline="0" dirty="0"/>
              <a:t> or liveliness property?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5845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What structures?</a:t>
            </a:r>
          </a:p>
          <a:p>
            <a:r>
              <a:rPr lang="de-DE" dirty="0"/>
              <a:t>Further features:</a:t>
            </a:r>
          </a:p>
          <a:p>
            <a:pPr marL="171410" indent="-171410">
              <a:buFontTx/>
              <a:buChar char="-"/>
            </a:pPr>
            <a:r>
              <a:rPr lang="de-DE" baseline="0" dirty="0"/>
              <a:t>Each cell contains at most one object.</a:t>
            </a:r>
          </a:p>
          <a:p>
            <a:pPr marL="171410" indent="-171410">
              <a:buFontTx/>
              <a:buChar char="-"/>
            </a:pPr>
            <a:r>
              <a:rPr lang="de-DE" baseline="0" dirty="0"/>
              <a:t>Each cell must be followed by one. </a:t>
            </a:r>
          </a:p>
          <a:p>
            <a:pPr marL="171410" indent="-171410">
              <a:buFontTx/>
              <a:buChar char="-"/>
            </a:pPr>
            <a:r>
              <a:rPr lang="de-DE" baseline="0" dirty="0"/>
              <a:t>The buffer can become full from time to time. </a:t>
            </a:r>
          </a:p>
          <a:p>
            <a:pPr marL="171410" indent="-171410">
              <a:buFontTx/>
              <a:buChar char="-"/>
            </a:pPr>
            <a:r>
              <a:rPr lang="de-DE" baseline="0" dirty="0"/>
              <a:t>If </a:t>
            </a:r>
            <a:r>
              <a:rPr lang="de-DE" baseline="0" dirty="0" err="1"/>
              <a:t>extend</a:t>
            </a:r>
            <a:r>
              <a:rPr lang="de-DE" baseline="0" dirty="0"/>
              <a:t> can be applied, then finally </a:t>
            </a:r>
            <a:r>
              <a:rPr lang="de-DE" baseline="0" dirty="0" err="1"/>
              <a:t>put</a:t>
            </a:r>
            <a:r>
              <a:rPr lang="de-DE" baseline="0" dirty="0"/>
              <a:t> or </a:t>
            </a:r>
            <a:r>
              <a:rPr lang="de-DE" baseline="0" dirty="0" err="1"/>
              <a:t>get</a:t>
            </a:r>
            <a:r>
              <a:rPr lang="de-DE" baseline="0" dirty="0"/>
              <a:t> can be applied.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497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What other</a:t>
            </a:r>
            <a:r>
              <a:rPr lang="de-DE" baseline="0" dirty="0" err="1"/>
              <a:t> graph conditions</a:t>
            </a:r>
            <a:r>
              <a:rPr lang="de-DE" baseline="0" dirty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3210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relationship between </a:t>
            </a:r>
            <a:r>
              <a:rPr lang="de-D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 multiplicity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inheritance? Do they have to be compatible or is there simply no other instance? (For example, I can require that a subtype has at least 2, but allow a maximum of 1 from the supertype).</a:t>
            </a:r>
          </a:p>
          <a:p>
            <a:r>
              <a:rPr lang="de-DE" dirty="0"/>
              <a:t>If they are not compatible, there is no instance.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52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For the example type graph on slide 163 show</a:t>
            </a:r>
          </a:p>
          <a:p>
            <a:r>
              <a:rPr lang="de-DE" dirty="0"/>
              <a:t>What do the </a:t>
            </a:r>
            <a:r>
              <a:rPr lang="de-DE" dirty="0" err="1"/>
              <a:t>graph formulas look like</a:t>
            </a:r>
            <a:r>
              <a:rPr lang="de-DE" dirty="0"/>
              <a:t>?</a:t>
            </a:r>
          </a:p>
          <a:p>
            <a:r>
              <a:rPr lang="de-DE" dirty="0"/>
              <a:t>Invariants: </a:t>
            </a:r>
            <a:r>
              <a:rPr lang="de-DE" baseline="0" dirty="0"/>
              <a:t>Always </a:t>
            </a:r>
            <a:r>
              <a:rPr lang="de-DE" baseline="0" dirty="0" err="1"/>
              <a:t>Graph Condition</a:t>
            </a:r>
            <a:endParaRPr lang="de-DE" baseline="0" dirty="0"/>
          </a:p>
          <a:p>
            <a:r>
              <a:rPr lang="de-DE" baseline="0" dirty="0"/>
              <a:t>For </a:t>
            </a:r>
            <a:r>
              <a:rPr lang="de-DE" baseline="0" dirty="0" err="1"/>
              <a:t>edge multiplicities</a:t>
            </a:r>
            <a:r>
              <a:rPr lang="de-DE" baseline="0" dirty="0"/>
              <a:t> we need nested </a:t>
            </a:r>
            <a:r>
              <a:rPr lang="de-DE" baseline="0" dirty="0" err="1"/>
              <a:t>graph conditions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57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Show separate notation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9640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Desired properties:</a:t>
            </a:r>
          </a:p>
          <a:p>
            <a:pPr lvl="1"/>
            <a:r>
              <a:rPr lang="de-DE" dirty="0"/>
              <a:t>The buffer has no gap, i.e. a filled cell that is not the last one is not followed by an empty cell.</a:t>
            </a:r>
          </a:p>
          <a:p>
            <a:pPr lvl="1"/>
            <a:r>
              <a:rPr lang="de-DE" dirty="0"/>
              <a:t>The empty buffer must always be accessible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No, because </a:t>
            </a:r>
            <a:r>
              <a:rPr lang="de-DE" dirty="0" err="1"/>
              <a:t>extend</a:t>
            </a:r>
            <a:r>
              <a:rPr lang="de-DE" baseline="0" dirty="0"/>
              <a:t> may insert </a:t>
            </a:r>
            <a:r>
              <a:rPr lang="de-DE" dirty="0"/>
              <a:t>a new</a:t>
            </a:r>
            <a:r>
              <a:rPr lang="de-DE" baseline="0" dirty="0"/>
              <a:t> cell </a:t>
            </a:r>
            <a:r>
              <a:rPr lang="de-DE" dirty="0"/>
              <a:t>at any point. </a:t>
            </a:r>
            <a:r>
              <a:rPr lang="de-DE" baseline="0" dirty="0"/>
              <a:t>Better: After last </a:t>
            </a:r>
            <a:r>
              <a:rPr lang="de-DE" baseline="0" dirty="0" err="1"/>
              <a:t>cell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8296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Shape</a:t>
            </a:r>
            <a:r>
              <a:rPr lang="de-DE" baseline="0" dirty="0"/>
              <a:t> for empty buffer with n cells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0471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Sem is the flat </a:t>
            </a:r>
            <a:r>
              <a:rPr lang="de-DE" dirty="0" err="1"/>
              <a:t>transition system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7857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Example on the blackboard, with overlap graphs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0140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Second example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377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Advantages and disadvantages of these detection methods?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0817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Example on the</a:t>
            </a:r>
            <a:r>
              <a:rPr lang="de-DE" baseline="0" dirty="0"/>
              <a:t> blackboard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8207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Discuss</a:t>
            </a:r>
            <a:r>
              <a:rPr lang="de-DE" dirty="0"/>
              <a:t> examples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082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/>
                  <a:t>Reason: r1 and r2 overlap only in </a:t>
                </a:r>
                <a:r>
                  <a:rPr lang="de-DE" dirty="0" err="1"/>
                  <a:t>graphelements that</a:t>
                </a:r>
                <a:r>
                  <a:rPr lang="de-DE" dirty="0"/>
                  <a:t> are to be preserved. Therefore</a:t>
                </a:r>
                <a:r>
                  <a:rPr lang="de-DE" baseline="0" dirty="0"/>
                  <a:t> there are approaches L2 &gt;H1 and L1 &gt; H2</a:t>
                </a:r>
                <a:endParaRPr lang="de-DE" dirty="0"/>
              </a:p>
              <a:p>
                <a:r>
                  <a:rPr lang="de-DE" dirty="0"/>
                  <a:t>Proof: </a:t>
                </a:r>
              </a:p>
              <a:p>
                <a:pPr marL="0" lvl="1" defTabSz="914257">
                  <a:defRPr/>
                </a:pPr>
                <a:r>
                  <a:rPr lang="de-DE" dirty="0"/>
                  <a:t>"-&gt;": The following applies: m1(L1)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de-DE" dirty="0"/>
                  <a:t> m2(L2)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de-DE" dirty="0"/>
                  <a:t> m1(K1)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de-DE" dirty="0"/>
                  <a:t>m2(K2)</a:t>
                </a:r>
              </a:p>
              <a:p>
                <a:r>
                  <a:rPr lang="de-DE" dirty="0"/>
                  <a:t>          Be y in L1:</a:t>
                </a:r>
              </a:p>
              <a:p>
                <a:r>
                  <a:rPr lang="de-DE" dirty="0"/>
                  <a:t>          1. m1(y) not in</a:t>
                </a:r>
                <a:r>
                  <a:rPr lang="de-DE" baseline="0" dirty="0"/>
                  <a:t> m2(L2): Da m2 and g2 together </a:t>
                </a:r>
                <a:r>
                  <a:rPr lang="de-DE" baseline="0" dirty="0" err="1"/>
                  <a:t>surjective</a:t>
                </a:r>
                <a:r>
                  <a:rPr lang="de-DE" baseline="0" dirty="0"/>
                  <a:t> =&gt; m1(y) in g2(D2)</a:t>
                </a:r>
              </a:p>
              <a:p>
                <a:pPr marL="0" lvl="1" defTabSz="914257">
                  <a:defRPr/>
                </a:pPr>
                <a:r>
                  <a:rPr lang="de-DE" baseline="0" dirty="0"/>
                  <a:t>          2</a:t>
                </a:r>
                <a:r>
                  <a:rPr lang="de-DE" dirty="0"/>
                  <a:t>. m1(y) in</a:t>
                </a:r>
                <a:r>
                  <a:rPr lang="de-DE" baseline="0" dirty="0"/>
                  <a:t> m2(L2): =&gt; y in m1(</a:t>
                </a:r>
                <a:r>
                  <a:rPr lang="de-DE" dirty="0"/>
                  <a:t>K1) </a:t>
                </a:r>
                <a14:m>
                  <m:oMath xmlns:m="http://schemas.openxmlformats.org/officeDocument/2006/math">
                    <m:r>
                      <a:rPr lang="de-DE" baseline="0" dirty="0" smtClean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de-DE" dirty="0"/>
                  <a:t>m2(K2) =&gt; y in m2(K2) =&gt; m1(y) in g2</a:t>
                </a:r>
                <a:r>
                  <a:rPr lang="de-DE" baseline="0" dirty="0"/>
                  <a:t>(D2)</a:t>
                </a:r>
                <a:endParaRPr lang="de-DE" dirty="0"/>
              </a:p>
              <a:p>
                <a:pPr defTabSz="914257">
                  <a:defRPr/>
                </a:pPr>
                <a:endParaRPr lang="de-DE" baseline="0" dirty="0"/>
              </a:p>
              <a:p>
                <a:pPr defTabSz="914257">
                  <a:defRPr/>
                </a:pPr>
                <a:r>
                  <a:rPr lang="de-DE" baseline="0" dirty="0"/>
                  <a:t>          It follows: There are x2: L1 -&gt; D2 with x2(y) = g2(m1(y))</a:t>
                </a:r>
                <a:endParaRPr lang="de-DE" dirty="0"/>
              </a:p>
              <a:p>
                <a:endParaRPr lang="de-DE" dirty="0"/>
              </a:p>
              <a:p>
                <a:pPr marL="0" lvl="1" defTabSz="914257">
                  <a:defRPr/>
                </a:pPr>
                <a:r>
                  <a:rPr lang="de-DE" dirty="0"/>
                  <a:t>"&lt;-": There are x1: </a:t>
                </a:r>
                <a:r>
                  <a:rPr lang="de-DE" dirty="0">
                    <a:ea typeface="Cambria Math" panose="02040503050406030204" pitchFamily="18" charset="0"/>
                  </a:rPr>
                  <a:t>L2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D1 and x2: L1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D2 with g1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x1 = m2 and g2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x2 = m1</a:t>
                </a:r>
                <a:endParaRPr lang="de-DE" dirty="0"/>
              </a:p>
              <a:p>
                <a:r>
                  <a:rPr lang="de-DE" dirty="0"/>
                  <a:t>          Be y in m1(L1)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de-DE" dirty="0"/>
                  <a:t> m2(L2) = m1(L1)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de-DE" dirty="0"/>
                  <a:t> g1(x1(L2))</a:t>
                </a:r>
              </a:p>
              <a:p>
                <a:r>
                  <a:rPr lang="de-DE" dirty="0"/>
                  <a:t>           Because of TOE the following applies: There is z in K1 with m1(z) = y =g1(m1(z))</a:t>
                </a:r>
                <a:r>
                  <a:rPr lang="de-DE" baseline="0" dirty="0"/>
                  <a:t> =&gt; y in m1(K1)</a:t>
                </a:r>
              </a:p>
              <a:p>
                <a:r>
                  <a:rPr lang="de-DE" baseline="0" dirty="0"/>
                  <a:t>            Analog: y in m2(K2)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Proof: 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dirty="0" smtClean="0"/>
                  <a:t>"-&gt;": The following </a:t>
                </a:r>
                <a:r>
                  <a:rPr lang="de-DE" dirty="0" smtClean="0"/>
                  <a:t>applies: m1(L1) ∩ </a:t>
                </a:r>
                <a:r>
                  <a:rPr lang="de-DE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m2</a:t>
                </a:r>
                <a:r>
                  <a:rPr lang="de-DE" dirty="0" smtClean="0"/>
                  <a:t>(</a:t>
                </a:r>
                <a:r>
                  <a:rPr lang="de-DE" dirty="0"/>
                  <a:t>L2)</a:t>
                </a:r>
                <a:r>
                  <a:rPr lang="de-DE" dirty="0" smtClean="0"/>
                  <a:t> ⊆ </a:t>
                </a:r>
                <a:r>
                  <a:rPr lang="de-DE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m1</a:t>
                </a:r>
                <a:r>
                  <a:rPr lang="de-DE" dirty="0" smtClean="0"/>
                  <a:t>(K1) ∩ 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m2(</a:t>
                </a:r>
                <a:r>
                  <a:rPr lang="de-DE" dirty="0" smtClean="0"/>
                  <a:t>K2)</a:t>
                </a:r>
              </a:p>
              <a:p>
                <a:r>
                  <a:rPr lang="de-DE" dirty="0" smtClean="0"/>
                  <a:t>          Be y in L1:</a:t>
                </a:r>
              </a:p>
              <a:p>
                <a:r>
                  <a:rPr lang="de-DE" dirty="0" smtClean="0"/>
                  <a:t>          1</a:t>
                </a:r>
                <a:r>
                  <a:rPr lang="de-DE" dirty="0" smtClean="0"/>
                  <a:t>. m1(y) not in</a:t>
                </a:r>
                <a:r>
                  <a:rPr lang="de-DE" baseline="0" dirty="0" smtClean="0"/>
                  <a:t> m2(L2): </a:t>
                </a:r>
                <a:r>
                  <a:rPr lang="de-DE" baseline="0" dirty="0" smtClean="0"/>
                  <a:t>Da m2 and g2 together </a:t>
                </a:r>
                <a:r>
                  <a:rPr lang="de-DE" baseline="0" dirty="0" err="1" smtClean="0"/>
                  <a:t>surjective</a:t>
                </a:r>
                <a:r>
                  <a:rPr lang="de-DE" baseline="0" dirty="0" smtClean="0"/>
                  <a:t> =&gt; m1(y) in g2(D2)</a:t>
                </a:r>
                <a:endParaRPr lang="de-DE" baseline="0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 smtClean="0"/>
                  <a:t>          2</a:t>
                </a:r>
                <a:r>
                  <a:rPr lang="de-DE" dirty="0" smtClean="0"/>
                  <a:t>. m1(y) in</a:t>
                </a:r>
                <a:r>
                  <a:rPr lang="de-DE" baseline="0" dirty="0" smtClean="0"/>
                  <a:t> m2(L2): </a:t>
                </a:r>
                <a:r>
                  <a:rPr lang="de-DE" baseline="0" dirty="0" smtClean="0"/>
                  <a:t>=&gt; y in m1(</a:t>
                </a:r>
                <a:r>
                  <a:rPr lang="de-DE" dirty="0" smtClean="0"/>
                  <a:t>K1) ∩ 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m2(</a:t>
                </a:r>
                <a:r>
                  <a:rPr lang="de-DE" dirty="0" smtClean="0"/>
                  <a:t>K2) =&gt;</a:t>
                </a:r>
                <a:r>
                  <a:rPr lang="de-DE" dirty="0" smtClean="0"/>
                  <a:t> y in m2(K2) =&gt; m1(y) in g2(D2</a:t>
                </a:r>
                <a:r>
                  <a:rPr lang="de-DE" baseline="0" dirty="0" smtClean="0"/>
                  <a:t>)</a:t>
                </a:r>
                <a:endParaRPr lang="de-DE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 smtClean="0"/>
                  <a:t>          It </a:t>
                </a:r>
                <a:r>
                  <a:rPr lang="de-DE" baseline="0" dirty="0" smtClean="0"/>
                  <a:t>follows: There are x2: L1 -&gt; D2 with x2(y) = g2(m1(y))</a:t>
                </a:r>
                <a:endParaRPr lang="de-DE" dirty="0" smtClean="0"/>
              </a:p>
              <a:p>
                <a:endParaRPr lang="de-DE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dirty="0" smtClean="0"/>
                  <a:t>"&lt;-": There </a:t>
                </a:r>
                <a:r>
                  <a:rPr lang="de-DE" dirty="0" smtClean="0"/>
                  <a:t>are x1: </a:t>
                </a:r>
                <a:r>
                  <a:rPr lang="de-DE" dirty="0" smtClean="0">
                    <a:ea typeface="Cambria Math" panose="02040503050406030204" pitchFamily="18" charset="0"/>
                  </a:rPr>
                  <a:t>L2 → </a:t>
                </a:r>
                <a:r>
                  <a:rPr lang="de-DE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D1</a:t>
                </a:r>
                <a:r>
                  <a:rPr lang="de-DE" dirty="0" smtClean="0">
                    <a:ea typeface="Cambria Math" panose="02040503050406030204" pitchFamily="18" charset="0"/>
                  </a:rPr>
                  <a:t> and x2: L1 → 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D2</a:t>
                </a:r>
                <a:r>
                  <a:rPr lang="de-DE" dirty="0" smtClean="0">
                    <a:ea typeface="Cambria Math" panose="02040503050406030204" pitchFamily="18" charset="0"/>
                  </a:rPr>
                  <a:t> with g1 </a:t>
                </a:r>
                <a:r>
                  <a:rPr lang="de-DE" dirty="0" smtClean="0">
                    <a:ea typeface="Cambria Math" panose="02040503050406030204" pitchFamily="18" charset="0"/>
                  </a:rPr>
                  <a:t>° </a:t>
                </a:r>
                <a:r>
                  <a:rPr lang="de-DE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x1</a:t>
                </a:r>
                <a:r>
                  <a:rPr lang="de-DE" dirty="0" smtClean="0">
                    <a:ea typeface="Cambria Math" panose="02040503050406030204" pitchFamily="18" charset="0"/>
                  </a:rPr>
                  <a:t> = m2 and g2 ° 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x2</a:t>
                </a:r>
                <a:r>
                  <a:rPr lang="de-DE" dirty="0" smtClean="0">
                    <a:ea typeface="Cambria Math" panose="02040503050406030204" pitchFamily="18" charset="0"/>
                  </a:rPr>
                  <a:t> = m1</a:t>
                </a:r>
                <a:endParaRPr lang="de-DE" dirty="0" smtClean="0"/>
              </a:p>
              <a:p>
                <a:r>
                  <a:rPr lang="de-DE" dirty="0" smtClean="0"/>
                  <a:t>          Be y in m1(L1) </a:t>
                </a:r>
                <a:r>
                  <a:rPr lang="de-DE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</a:t>
                </a:r>
                <a:r>
                  <a:rPr lang="de-DE" dirty="0" smtClean="0"/>
                  <a:t> m2(L2) = m1(L1) </a:t>
                </a:r>
                <a:r>
                  <a:rPr lang="de-DE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</a:t>
                </a:r>
                <a:r>
                  <a:rPr lang="de-DE" dirty="0" smtClean="0"/>
                  <a:t> g1(x1(L2))</a:t>
                </a:r>
              </a:p>
              <a:p>
                <a:r>
                  <a:rPr lang="de-DE" dirty="0" smtClean="0"/>
                  <a:t>           Because of TOE the following applies: There is z in K1 with m1(z) = y =g1(m1(z))</a:t>
                </a:r>
                <a:r>
                  <a:rPr lang="de-DE" baseline="0" dirty="0" smtClean="0"/>
                  <a:t> =&gt; y in m1(K1)</a:t>
                </a:r>
              </a:p>
              <a:p>
                <a:r>
                  <a:rPr lang="de-DE" baseline="0" dirty="0" smtClean="0"/>
                  <a:t>            Analog: y in m2(K2)</a:t>
                </a:r>
                <a:endParaRPr lang="de-DE" dirty="0" smtClean="0"/>
              </a:p>
              <a:p>
                <a:endParaRPr lang="de-DE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4022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get,get</a:t>
            </a:r>
            <a:r>
              <a:rPr lang="de-DE" dirty="0"/>
              <a:t>): dependent</a:t>
            </a:r>
          </a:p>
          <a:p>
            <a:r>
              <a:rPr lang="de-DE" dirty="0"/>
              <a:t>(</a:t>
            </a:r>
            <a:r>
              <a:rPr lang="de-DE" dirty="0" err="1"/>
              <a:t>get,extend</a:t>
            </a:r>
            <a:r>
              <a:rPr lang="de-DE" dirty="0"/>
              <a:t>): independent</a:t>
            </a:r>
          </a:p>
          <a:p>
            <a:pPr defTabSz="914257">
              <a:defRPr/>
            </a:pPr>
            <a:r>
              <a:rPr lang="de-DE" dirty="0"/>
              <a:t>(</a:t>
            </a:r>
            <a:r>
              <a:rPr lang="de-DE" dirty="0" err="1"/>
              <a:t>extend</a:t>
            </a:r>
            <a:r>
              <a:rPr lang="de-DE" dirty="0"/>
              <a:t>,</a:t>
            </a:r>
            <a:r>
              <a:rPr lang="de-DE" baseline="0" dirty="0" err="1"/>
              <a:t> get</a:t>
            </a:r>
            <a:r>
              <a:rPr lang="de-DE" baseline="0" dirty="0"/>
              <a:t>): </a:t>
            </a:r>
            <a:r>
              <a:rPr lang="de-DE" dirty="0"/>
              <a:t>dependent, if on the same </a:t>
            </a:r>
            <a:r>
              <a:rPr lang="de-DE" dirty="0" err="1"/>
              <a:t>next edge</a:t>
            </a:r>
          </a:p>
          <a:p>
            <a:pPr defTabSz="914257">
              <a:defRPr/>
            </a:pPr>
            <a:r>
              <a:rPr lang="de-DE" dirty="0"/>
              <a:t>(</a:t>
            </a:r>
            <a:r>
              <a:rPr lang="de-DE" dirty="0" err="1"/>
              <a:t>extend,extend</a:t>
            </a:r>
            <a:r>
              <a:rPr lang="de-DE" dirty="0"/>
              <a:t>): dependent, if on the same </a:t>
            </a:r>
            <a:r>
              <a:rPr lang="de-DE" dirty="0" err="1"/>
              <a:t>next edge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52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</a:t>
            </a:r>
            <a:r>
              <a:rPr lang="de-DE" baseline="0" dirty="0"/>
              <a:t> show: </a:t>
            </a:r>
          </a:p>
          <a:p>
            <a:r>
              <a:rPr lang="de-DE" baseline="0" dirty="0"/>
              <a:t>1. L cut R is not always a graph</a:t>
            </a:r>
          </a:p>
          <a:p>
            <a:r>
              <a:rPr lang="de-DE" baseline="0" dirty="0"/>
              <a:t>2. l u R is a graph, well defined if L is cut R is a graph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659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Justification: If r1 produces nothing</a:t>
            </a:r>
            <a:r>
              <a:rPr lang="de-DE" baseline="0" dirty="0"/>
              <a:t> that needs r2, then r2 can already be applied to G.</a:t>
            </a:r>
            <a:endParaRPr lang="de-DE" dirty="0"/>
          </a:p>
          <a:p>
            <a:r>
              <a:rPr lang="de-DE" dirty="0"/>
              <a:t>Proof: </a:t>
            </a:r>
          </a:p>
          <a:p>
            <a:r>
              <a:rPr lang="de-DE" dirty="0"/>
              <a:t>"-&gt;": 1. m1(y) not in m2</a:t>
            </a:r>
            <a:r>
              <a:rPr lang="de-DE" baseline="0" dirty="0"/>
              <a:t>(L2): Since m2 and g2 together are surjective.</a:t>
            </a:r>
          </a:p>
          <a:p>
            <a:pPr defTabSz="914257">
              <a:defRPr/>
            </a:pPr>
            <a:r>
              <a:rPr lang="de-DE" baseline="0" dirty="0"/>
              <a:t>          2</a:t>
            </a:r>
            <a:r>
              <a:rPr lang="de-DE" dirty="0"/>
              <a:t>. m1(y) in</a:t>
            </a:r>
            <a:r>
              <a:rPr lang="de-DE" baseline="0" dirty="0"/>
              <a:t> m2(L2): m1(y) in m2(K2) and in g2(m2(K2))</a:t>
            </a:r>
          </a:p>
          <a:p>
            <a:pPr defTabSz="914257">
              <a:defRPr/>
            </a:pPr>
            <a:r>
              <a:rPr lang="de-DE" baseline="0" dirty="0"/>
              <a:t>          It follows: m1(y) in g2(D2)</a:t>
            </a:r>
            <a:endParaRPr lang="de-DE" dirty="0"/>
          </a:p>
          <a:p>
            <a:endParaRPr lang="de-DE" dirty="0"/>
          </a:p>
          <a:p>
            <a:r>
              <a:rPr lang="de-DE" dirty="0"/>
              <a:t>"&lt;-": Opposite x1</a:t>
            </a:r>
            <a:r>
              <a:rPr lang="de-DE" baseline="0" dirty="0"/>
              <a:t> and x2: From y in m1(L1) cap </a:t>
            </a:r>
            <a:r>
              <a:rPr lang="de-DE" baseline="0" dirty="0" err="1"/>
              <a:t>m2</a:t>
            </a:r>
            <a:r>
              <a:rPr lang="de-DE" baseline="0" dirty="0"/>
              <a:t>(L2) follows: y in m1(L1) cap </a:t>
            </a:r>
            <a:r>
              <a:rPr lang="de-DE" baseline="0" dirty="0" err="1"/>
              <a:t>g1</a:t>
            </a:r>
            <a:r>
              <a:rPr lang="de-DE" baseline="0" dirty="0"/>
              <a:t>(x1(L1))</a:t>
            </a:r>
          </a:p>
          <a:p>
            <a:r>
              <a:rPr lang="de-DE" baseline="0" dirty="0"/>
              <a:t>          Then there is z in K1 with y = m1(z) = g1(x1(z))</a:t>
            </a:r>
          </a:p>
          <a:p>
            <a:r>
              <a:rPr lang="de-DE" baseline="0" dirty="0"/>
              <a:t>          It follows: y in m1(K1) and similar y in m2(K2)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7483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get,get</a:t>
            </a:r>
            <a:r>
              <a:rPr lang="de-DE" dirty="0"/>
              <a:t>): dependent, because first pointer is continued</a:t>
            </a:r>
          </a:p>
          <a:p>
            <a:r>
              <a:rPr lang="de-DE" dirty="0"/>
              <a:t>(</a:t>
            </a:r>
            <a:r>
              <a:rPr lang="de-DE" dirty="0" err="1"/>
              <a:t>get,extend</a:t>
            </a:r>
            <a:r>
              <a:rPr lang="de-DE" dirty="0"/>
              <a:t>): not dependent</a:t>
            </a:r>
          </a:p>
          <a:p>
            <a:r>
              <a:rPr lang="de-DE" dirty="0"/>
              <a:t>(</a:t>
            </a:r>
            <a:r>
              <a:rPr lang="de-DE" dirty="0" err="1"/>
              <a:t>extend</a:t>
            </a:r>
            <a:r>
              <a:rPr lang="de-DE" dirty="0"/>
              <a:t>, </a:t>
            </a:r>
            <a:r>
              <a:rPr lang="de-DE" dirty="0" err="1"/>
              <a:t>get</a:t>
            </a:r>
            <a:r>
              <a:rPr lang="de-DE" dirty="0"/>
              <a:t>): dependent, if </a:t>
            </a:r>
            <a:r>
              <a:rPr lang="de-DE" dirty="0" err="1"/>
              <a:t>get</a:t>
            </a:r>
            <a:r>
              <a:rPr lang="de-DE" baseline="0" dirty="0"/>
              <a:t> uses</a:t>
            </a:r>
            <a:r>
              <a:rPr lang="de-DE" dirty="0"/>
              <a:t> new </a:t>
            </a:r>
            <a:r>
              <a:rPr lang="de-DE" dirty="0" err="1"/>
              <a:t>next edge</a:t>
            </a:r>
          </a:p>
          <a:p>
            <a:r>
              <a:rPr lang="de-DE" baseline="0" dirty="0"/>
              <a:t>(</a:t>
            </a:r>
            <a:r>
              <a:rPr lang="de-DE" baseline="0" dirty="0" err="1"/>
              <a:t>extend,extend</a:t>
            </a:r>
            <a:r>
              <a:rPr lang="de-DE" baseline="0" dirty="0"/>
              <a:t>): dependent, if new </a:t>
            </a:r>
            <a:r>
              <a:rPr lang="de-DE" baseline="0" dirty="0" err="1"/>
              <a:t>next edge</a:t>
            </a:r>
            <a:r>
              <a:rPr lang="de-DE" baseline="0" dirty="0"/>
              <a:t> is used for </a:t>
            </a:r>
            <a:r>
              <a:rPr lang="de-DE" baseline="0" dirty="0" err="1"/>
              <a:t>extend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194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Example: with </a:t>
            </a:r>
            <a:r>
              <a:rPr lang="de-DE" dirty="0" err="1"/>
              <a:t>get</a:t>
            </a:r>
            <a:r>
              <a:rPr lang="de-DE" dirty="0"/>
              <a:t> and </a:t>
            </a:r>
            <a:r>
              <a:rPr lang="de-DE" dirty="0" err="1"/>
              <a:t>extend</a:t>
            </a:r>
            <a:endParaRPr lang="de-DE" dirty="0"/>
          </a:p>
          <a:p>
            <a:r>
              <a:rPr lang="de-DE" dirty="0"/>
              <a:t>Proof?</a:t>
            </a:r>
          </a:p>
          <a:p>
            <a:endParaRPr lang="de-DE" dirty="0"/>
          </a:p>
          <a:p>
            <a:r>
              <a:rPr lang="de-DE" dirty="0"/>
              <a:t>t2; t2' are seq. independent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91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577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64" indent="-228564">
              <a:buAutoNum type="arabicPeriod"/>
            </a:pPr>
            <a:r>
              <a:rPr lang="de-DE" dirty="0"/>
              <a:t>No overlapping of</a:t>
            </a:r>
            <a:r>
              <a:rPr lang="de-DE" baseline="0" dirty="0"/>
              <a:t> approaches</a:t>
            </a:r>
          </a:p>
          <a:p>
            <a:pPr marL="228564" indent="-228564">
              <a:buAutoNum type="arabicPeriod"/>
            </a:pPr>
            <a:r>
              <a:rPr lang="de-DE" baseline="0" dirty="0"/>
              <a:t>With overlaps, but only in </a:t>
            </a:r>
            <a:r>
              <a:rPr lang="de-DE" baseline="0"/>
              <a:t>to receive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92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4916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What we have defined so far.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93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7371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Construction does not change. 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9715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get</a:t>
            </a:r>
            <a:r>
              <a:rPr lang="de-DE" dirty="0"/>
              <a:t> - </a:t>
            </a:r>
            <a:r>
              <a:rPr lang="de-DE" dirty="0" err="1"/>
              <a:t>get</a:t>
            </a:r>
            <a:r>
              <a:rPr lang="de-DE" dirty="0"/>
              <a:t>: </a:t>
            </a:r>
            <a:r>
              <a:rPr lang="de-DE"/>
              <a:t>for different</a:t>
            </a:r>
            <a:r>
              <a:rPr lang="de-DE" baseline="0"/>
              <a:t> 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97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7464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Locally</a:t>
            </a:r>
            <a:r>
              <a:rPr lang="de-DE" baseline="0" dirty="0" err="1"/>
              <a:t> congested</a:t>
            </a:r>
            <a:r>
              <a:rPr lang="de-DE" baseline="0" dirty="0"/>
              <a:t>?</a:t>
            </a:r>
          </a:p>
          <a:p>
            <a:r>
              <a:rPr lang="de-DE" baseline="0" dirty="0"/>
              <a:t>Doesn't fit in here like this.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98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3304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Proof: </a:t>
            </a:r>
          </a:p>
          <a:p>
            <a:r>
              <a:rPr lang="de-DE" dirty="0"/>
              <a:t>"-&gt;": 1. m1(y) not in m2</a:t>
            </a:r>
            <a:r>
              <a:rPr lang="de-DE" baseline="0" dirty="0"/>
              <a:t>(L2) </a:t>
            </a:r>
          </a:p>
          <a:p>
            <a:pPr defTabSz="914257">
              <a:defRPr/>
            </a:pPr>
            <a:r>
              <a:rPr lang="de-DE" baseline="0" dirty="0"/>
              <a:t>          2</a:t>
            </a:r>
            <a:r>
              <a:rPr lang="de-DE" dirty="0"/>
              <a:t>. m1(y) in</a:t>
            </a:r>
            <a:r>
              <a:rPr lang="de-DE" baseline="0" dirty="0"/>
              <a:t> m2(L2): </a:t>
            </a:r>
          </a:p>
          <a:p>
            <a:pPr defTabSz="914257">
              <a:defRPr/>
            </a:pPr>
            <a:r>
              <a:rPr lang="de-DE" baseline="0" dirty="0"/>
              <a:t>          It follows: m1(y) in g2(D2)</a:t>
            </a:r>
            <a:endParaRPr lang="de-DE" dirty="0"/>
          </a:p>
          <a:p>
            <a:endParaRPr lang="de-DE" dirty="0"/>
          </a:p>
          <a:p>
            <a:r>
              <a:rPr lang="de-DE"/>
              <a:t>"„&lt;-“: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101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4227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Proof: </a:t>
            </a:r>
          </a:p>
          <a:p>
            <a:r>
              <a:rPr lang="de-DE" dirty="0"/>
              <a:t>"-&gt;": 1. m1(y) not in m2</a:t>
            </a:r>
            <a:r>
              <a:rPr lang="de-DE" baseline="0" dirty="0"/>
              <a:t>(L2): Since m2 and g2 together are surjective.</a:t>
            </a:r>
          </a:p>
          <a:p>
            <a:pPr defTabSz="914257">
              <a:defRPr/>
            </a:pPr>
            <a:r>
              <a:rPr lang="de-DE" baseline="0" dirty="0"/>
              <a:t>          2</a:t>
            </a:r>
            <a:r>
              <a:rPr lang="de-DE" dirty="0"/>
              <a:t>. m1(y) in</a:t>
            </a:r>
            <a:r>
              <a:rPr lang="de-DE" baseline="0" dirty="0"/>
              <a:t> m2(L2): m1(y) in m2(K2) and in g2(m2(K2))</a:t>
            </a:r>
          </a:p>
          <a:p>
            <a:pPr defTabSz="914257">
              <a:defRPr/>
            </a:pPr>
            <a:r>
              <a:rPr lang="de-DE" baseline="0" dirty="0"/>
              <a:t>          It follows: m1(y) in g2(D2)</a:t>
            </a:r>
            <a:endParaRPr lang="de-DE" dirty="0"/>
          </a:p>
          <a:p>
            <a:endParaRPr lang="de-DE" dirty="0"/>
          </a:p>
          <a:p>
            <a:r>
              <a:rPr lang="de-DE" dirty="0"/>
              <a:t>"&lt;-": Opposite x1</a:t>
            </a:r>
            <a:r>
              <a:rPr lang="de-DE" baseline="0" dirty="0"/>
              <a:t> and x2: From y in m1(L1) cap </a:t>
            </a:r>
            <a:r>
              <a:rPr lang="de-DE" baseline="0" dirty="0" err="1"/>
              <a:t>m2</a:t>
            </a:r>
            <a:r>
              <a:rPr lang="de-DE" baseline="0" dirty="0"/>
              <a:t>(L2) follows: y in m1(L1) cap </a:t>
            </a:r>
            <a:r>
              <a:rPr lang="de-DE" baseline="0" dirty="0" err="1"/>
              <a:t>g1</a:t>
            </a:r>
            <a:r>
              <a:rPr lang="de-DE" baseline="0" dirty="0"/>
              <a:t>(x1(L1))</a:t>
            </a:r>
          </a:p>
          <a:p>
            <a:r>
              <a:rPr lang="de-DE" baseline="0" dirty="0"/>
              <a:t>          Then there is z in K1 with y = m1(z) = g1(x1(z))</a:t>
            </a:r>
          </a:p>
          <a:p>
            <a:r>
              <a:rPr lang="de-DE" baseline="0" dirty="0"/>
              <a:t>          It follows: y in m1(K1) and similar y in m2(K2)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103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64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7152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An example of</a:t>
            </a:r>
            <a:r>
              <a:rPr lang="de-DE" dirty="0"/>
              <a:t> this</a:t>
            </a:r>
            <a:r>
              <a:rPr lang="de-DE" baseline="0" dirty="0"/>
              <a:t>?</a:t>
            </a:r>
          </a:p>
          <a:p>
            <a:r>
              <a:rPr lang="de-DE" baseline="0" dirty="0"/>
              <a:t>Grammar and parser for circular buffers? GG =(EmptyBuffer2, {extend})</a:t>
            </a:r>
          </a:p>
          <a:p>
            <a:r>
              <a:rPr lang="de-DE" baseline="0" dirty="0"/>
              <a:t>Parser =({extend', </a:t>
            </a:r>
            <a:r>
              <a:rPr lang="de-DE" baseline="0" dirty="0" err="1"/>
              <a:t>get}</a:t>
            </a:r>
            <a:r>
              <a:rPr lang="de-DE" baseline="0" dirty="0"/>
              <a:t>) should terminate for all graphs and be </a:t>
            </a:r>
            <a:r>
              <a:rPr lang="de-DE" baseline="0" dirty="0" err="1"/>
              <a:t>confluent.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109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8878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7">
              <a:defRPr/>
            </a:pPr>
            <a:fld id="{9E5045D7-E218-4362-BEC3-F1602F2517CA}" type="slidenum">
              <a:rPr lang="de-DE">
                <a:solidFill>
                  <a:prstClr val="black"/>
                </a:solidFill>
                <a:latin typeface="Calibri"/>
              </a:rPr>
              <a:pPr defTabSz="914257">
                <a:defRPr/>
              </a:pPr>
              <a:t>110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3255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7">
              <a:defRPr/>
            </a:pPr>
            <a:fld id="{9E5045D7-E218-4362-BEC3-F1602F2517CA}" type="slidenum">
              <a:rPr lang="de-DE">
                <a:solidFill>
                  <a:prstClr val="black"/>
                </a:solidFill>
                <a:latin typeface="Calibri"/>
              </a:rPr>
              <a:pPr defTabSz="914257">
                <a:defRPr/>
              </a:pPr>
              <a:t>111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3374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 may need to be selected slightly larger if r1 or r2 have NACs.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7">
              <a:defRPr/>
            </a:pPr>
            <a:fld id="{9E5045D7-E218-4362-BEC3-F1602F2517CA}" type="slidenum">
              <a:rPr lang="de-DE">
                <a:solidFill>
                  <a:prstClr val="black"/>
                </a:solidFill>
                <a:latin typeface="Calibri"/>
              </a:rPr>
              <a:pPr defTabSz="914257">
                <a:defRPr/>
              </a:pPr>
              <a:t>114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6753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Proof: Given critical Couple and transformation to K', since </a:t>
            </a:r>
            <a:r>
              <a:rPr lang="de-DE" dirty="0" err="1"/>
              <a:t>confluent</a:t>
            </a:r>
            <a:r>
              <a:rPr lang="de-DE" dirty="0"/>
              <a:t>.</a:t>
            </a:r>
          </a:p>
          <a:p>
            <a:r>
              <a:rPr lang="de-DE" dirty="0"/>
              <a:t>Also H1 &lt;= G =&gt; H2</a:t>
            </a:r>
          </a:p>
          <a:p>
            <a:r>
              <a:rPr lang="de-DE" dirty="0"/>
              <a:t>We find embeddings for the </a:t>
            </a:r>
            <a:r>
              <a:rPr lang="de-DE" dirty="0" err="1"/>
              <a:t>critical</a:t>
            </a:r>
            <a:r>
              <a:rPr lang="de-DE" dirty="0"/>
              <a:t>. couple.</a:t>
            </a:r>
          </a:p>
          <a:p>
            <a:r>
              <a:rPr lang="de-DE" dirty="0"/>
              <a:t>Then there are unique embeddings K</a:t>
            </a:r>
            <a:r>
              <a:rPr lang="de-DE" dirty="0">
                <a:sym typeface="Wingdings" panose="05000000000000000000" pitchFamily="2" charset="2"/>
              </a:rPr>
              <a:t>' G' on both sides.</a:t>
            </a:r>
          </a:p>
          <a:p>
            <a:r>
              <a:rPr lang="de-DE" dirty="0">
                <a:sym typeface="Wingdings" panose="05000000000000000000" pitchFamily="2" charset="2"/>
              </a:rPr>
              <a:t>That means they're the same.</a:t>
            </a:r>
          </a:p>
          <a:p>
            <a:r>
              <a:rPr lang="de-DE" dirty="0">
                <a:sym typeface="Wingdings" panose="05000000000000000000" pitchFamily="2" charset="2"/>
              </a:rPr>
              <a:t>Strict local</a:t>
            </a:r>
            <a:r>
              <a:rPr lang="de-DE" baseline="0" dirty="0">
                <a:sym typeface="Wingdings" panose="05000000000000000000" pitchFamily="2" charset="2"/>
              </a:rPr>
              <a:t> confluence of </a:t>
            </a:r>
            <a:r>
              <a:rPr lang="de-DE" baseline="0" dirty="0" err="1">
                <a:sym typeface="Wingdings" panose="05000000000000000000" pitchFamily="2" charset="2"/>
              </a:rPr>
              <a:t>critical</a:t>
            </a:r>
            <a:r>
              <a:rPr lang="de-DE" baseline="0" dirty="0">
                <a:sym typeface="Wingdings" panose="05000000000000000000" pitchFamily="2" charset="2"/>
              </a:rPr>
              <a:t> and Mating is </a:t>
            </a:r>
            <a:r>
              <a:rPr lang="de-DE" baseline="0" dirty="0" err="1">
                <a:sym typeface="Wingdings" panose="05000000000000000000" pitchFamily="2" charset="2"/>
              </a:rPr>
              <a:t>semi-decidable</a:t>
            </a:r>
            <a:r>
              <a:rPr lang="de-DE" baseline="0" dirty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621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None of it's right.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922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(One</a:t>
            </a:r>
            <a:r>
              <a:rPr lang="de-DE" baseline="0" dirty="0"/>
              <a:t> and</a:t>
            </a:r>
            <a:r>
              <a:rPr lang="de-DE" dirty="0"/>
              <a:t> only one </a:t>
            </a:r>
            <a:r>
              <a:rPr lang="de-DE" dirty="0" err="1"/>
              <a:t>owner</a:t>
            </a:r>
            <a:r>
              <a:rPr lang="de-DE" baseline="0" dirty="0"/>
              <a:t> is</a:t>
            </a:r>
            <a:r>
              <a:rPr lang="de-DE" dirty="0"/>
              <a:t> allowed)</a:t>
            </a:r>
          </a:p>
          <a:p>
            <a:r>
              <a:rPr lang="de-DE" dirty="0"/>
              <a:t>Several</a:t>
            </a:r>
            <a:r>
              <a:rPr lang="de-DE" baseline="0" dirty="0"/>
              <a:t> is correct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7">
              <a:defRPr/>
            </a:pPr>
            <a:fld id="{9E5045D7-E218-4362-BEC3-F1602F2517CA}" type="slidenum">
              <a:rPr lang="de-DE">
                <a:solidFill>
                  <a:prstClr val="black"/>
                </a:solidFill>
                <a:latin typeface="Calibri"/>
              </a:rPr>
              <a:pPr defTabSz="914257">
                <a:defRPr/>
              </a:pPr>
              <a:t>119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5897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Yes right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0280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64" indent="-228564">
              <a:buFont typeface="+mj-lt"/>
              <a:buAutoNum type="arabicPeriod"/>
            </a:pPr>
            <a:r>
              <a:rPr lang="de-DE" dirty="0"/>
              <a:t>Yes,</a:t>
            </a:r>
            <a:r>
              <a:rPr lang="de-DE" baseline="0" dirty="0"/>
              <a:t> the buffer is completely filled once. (Decreasing number of rule approaches)</a:t>
            </a:r>
          </a:p>
          <a:p>
            <a:pPr marL="228564" indent="-228564">
              <a:buFont typeface="+mj-lt"/>
              <a:buAutoNum type="arabicPeriod"/>
            </a:pPr>
            <a:r>
              <a:rPr lang="de-DE" baseline="0" dirty="0"/>
              <a:t>Yes, the buffer is completely emptied once. (Decreasing number of objects)</a:t>
            </a:r>
          </a:p>
          <a:p>
            <a:pPr marL="228564" indent="-228564">
              <a:buFont typeface="+mj-lt"/>
              <a:buAutoNum type="arabicPeriod"/>
            </a:pPr>
            <a:r>
              <a:rPr lang="de-DE" baseline="0" dirty="0"/>
              <a:t>No, the buffer can be expanded as required.</a:t>
            </a:r>
          </a:p>
          <a:p>
            <a:pPr marL="228564" indent="-228564">
              <a:buFont typeface="+mj-lt"/>
              <a:buAutoNum type="arabicPeriod"/>
            </a:pPr>
            <a:r>
              <a:rPr lang="de-DE" baseline="0" dirty="0"/>
              <a:t>No, the buffer can be filled and emptied as required. </a:t>
            </a:r>
          </a:p>
          <a:p>
            <a:pPr marL="228564" indent="-228564">
              <a:buFont typeface="+mj-lt"/>
              <a:buAutoNum type="arabicPeriod"/>
            </a:pPr>
            <a:endParaRPr lang="de-DE" baseline="0" dirty="0"/>
          </a:p>
          <a:p>
            <a:r>
              <a:rPr lang="de-DE" baseline="0" dirty="0"/>
              <a:t>As a quiz question (multiple choice)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7">
              <a:defRPr/>
            </a:pPr>
            <a:fld id="{9E5045D7-E218-4362-BEC3-F1602F2517CA}" type="slidenum">
              <a:rPr lang="de-DE">
                <a:solidFill>
                  <a:prstClr val="black"/>
                </a:solidFill>
                <a:latin typeface="Calibri"/>
              </a:rPr>
              <a:pPr defTabSz="914257">
                <a:defRPr/>
              </a:pPr>
              <a:t>123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0358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Example:</a:t>
            </a:r>
            <a:r>
              <a:rPr lang="de-DE" baseline="0" dirty="0"/>
              <a:t> Buffer without </a:t>
            </a:r>
            <a:r>
              <a:rPr lang="de-DE" baseline="0" dirty="0" err="1"/>
              <a:t>first</a:t>
            </a:r>
            <a:r>
              <a:rPr lang="de-DE" baseline="0" dirty="0"/>
              <a:t> and last pointer</a:t>
            </a:r>
          </a:p>
          <a:p>
            <a:pPr marL="228564" indent="-228564">
              <a:buAutoNum type="arabicPeriod"/>
            </a:pPr>
            <a:r>
              <a:rPr lang="de-DE" baseline="0" dirty="0"/>
              <a:t>Fill all cells with </a:t>
            </a:r>
            <a:r>
              <a:rPr lang="de-DE" baseline="0" dirty="0" err="1"/>
              <a:t>put</a:t>
            </a:r>
            <a:r>
              <a:rPr lang="de-DE" baseline="0" dirty="0"/>
              <a:t>. (</a:t>
            </a:r>
            <a:r>
              <a:rPr lang="de-DE" baseline="0" dirty="0" err="1"/>
              <a:t>Object</a:t>
            </a:r>
            <a:r>
              <a:rPr lang="de-DE" baseline="0" dirty="0"/>
              <a:t> on next level.)</a:t>
            </a:r>
          </a:p>
          <a:p>
            <a:pPr marL="228564" indent="-228564">
              <a:buAutoNum type="arabicPeriod"/>
            </a:pPr>
            <a:r>
              <a:rPr lang="de-DE" baseline="0" dirty="0"/>
              <a:t>Empty all cells with </a:t>
            </a:r>
            <a:r>
              <a:rPr lang="de-DE" baseline="0" dirty="0" err="1"/>
              <a:t>get</a:t>
            </a:r>
            <a:r>
              <a:rPr lang="de-DE" baseline="0" dirty="0"/>
              <a:t>.</a:t>
            </a:r>
          </a:p>
          <a:p>
            <a:pPr marL="228564" indent="-228564">
              <a:buAutoNum type="arabicPeriod"/>
            </a:pPr>
            <a:endParaRPr lang="de-DE" baseline="0" dirty="0"/>
          </a:p>
          <a:p>
            <a:r>
              <a:rPr lang="de-DE" baseline="0" dirty="0"/>
              <a:t>Example: Class Diagrams -&gt; Entity Relationship Diagrams:</a:t>
            </a:r>
          </a:p>
          <a:p>
            <a:r>
              <a:rPr lang="de-DE" baseline="0" dirty="0"/>
              <a:t>Difficult: Resolve inheritance</a:t>
            </a:r>
          </a:p>
          <a:p>
            <a:endParaRPr lang="de-DE" baseline="0" dirty="0"/>
          </a:p>
          <a:p>
            <a:r>
              <a:rPr lang="de-DE" baseline="0" dirty="0"/>
              <a:t>Each rule only creates elements that are used in the next level. </a:t>
            </a:r>
          </a:p>
          <a:p>
            <a:r>
              <a:rPr lang="de-DE" baseline="0" dirty="0"/>
              <a:t>Must NAC prohibit all elements that the </a:t>
            </a:r>
            <a:r>
              <a:rPr lang="de-DE" baseline="0"/>
              <a:t>rule generates?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7">
              <a:defRPr/>
            </a:pPr>
            <a:fld id="{9E5045D7-E218-4362-BEC3-F1602F2517CA}" type="slidenum">
              <a:rPr lang="de-DE">
                <a:solidFill>
                  <a:prstClr val="black"/>
                </a:solidFill>
                <a:latin typeface="Calibri"/>
              </a:rPr>
              <a:pPr defTabSz="914257">
                <a:defRPr/>
              </a:pPr>
              <a:t>124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760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90">
              <a:defRPr/>
            </a:pPr>
            <a:r>
              <a:rPr lang="de-DE" dirty="0"/>
              <a:t>Examples of control applications with hanging edges and unfulfilled</a:t>
            </a:r>
            <a:r>
              <a:rPr lang="de-DE" baseline="0" dirty="0"/>
              <a:t> NAC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66874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97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Examples and counterexamples for </a:t>
            </a:r>
            <a:r>
              <a:rPr lang="de-DE" dirty="0" err="1"/>
              <a:t>graphmorphisms</a:t>
            </a:r>
            <a:endParaRPr lang="de-DE" dirty="0"/>
          </a:p>
          <a:p>
            <a:endParaRPr lang="de-DE" dirty="0"/>
          </a:p>
          <a:p>
            <a:r>
              <a:rPr lang="de-DE" dirty="0"/>
              <a:t>Composition of </a:t>
            </a:r>
            <a:r>
              <a:rPr lang="de-DE" dirty="0" err="1"/>
              <a:t>graphmorphisms</a:t>
            </a:r>
            <a:r>
              <a:rPr lang="de-DE" dirty="0"/>
              <a:t>:</a:t>
            </a:r>
          </a:p>
          <a:p>
            <a:r>
              <a:rPr lang="de-DE" dirty="0"/>
              <a:t>f: G -&gt; H, g: H -&gt; K, gN </a:t>
            </a:r>
            <a:r>
              <a:rPr lang="de-DE" dirty="0" err="1"/>
              <a:t>o</a:t>
            </a:r>
            <a:r>
              <a:rPr lang="de-DE" baseline="0" dirty="0"/>
              <a:t> fN: GN -&gt; KN</a:t>
            </a:r>
          </a:p>
          <a:p>
            <a:r>
              <a:rPr lang="de-DE" baseline="0" dirty="0"/>
              <a:t>For all e in GE: </a:t>
            </a:r>
            <a:r>
              <a:rPr lang="de-DE" baseline="0" dirty="0" err="1"/>
              <a:t>gN</a:t>
            </a:r>
            <a:r>
              <a:rPr lang="de-DE" baseline="0" dirty="0"/>
              <a:t> o </a:t>
            </a:r>
            <a:r>
              <a:rPr lang="de-DE" baseline="0" dirty="0" err="1"/>
              <a:t>fN</a:t>
            </a:r>
            <a:r>
              <a:rPr lang="de-DE" baseline="0" dirty="0"/>
              <a:t>(</a:t>
            </a:r>
            <a:r>
              <a:rPr lang="de-DE" baseline="0" dirty="0" err="1"/>
              <a:t>sG</a:t>
            </a:r>
            <a:r>
              <a:rPr lang="de-DE" baseline="0" dirty="0"/>
              <a:t>(e )) = </a:t>
            </a:r>
            <a:r>
              <a:rPr lang="de-DE" baseline="0" dirty="0" err="1"/>
              <a:t>gN</a:t>
            </a:r>
            <a:r>
              <a:rPr lang="de-DE" baseline="0" dirty="0"/>
              <a:t>(</a:t>
            </a:r>
            <a:r>
              <a:rPr lang="de-DE" baseline="0" dirty="0" err="1"/>
              <a:t>fN</a:t>
            </a:r>
            <a:r>
              <a:rPr lang="de-DE" baseline="0" dirty="0"/>
              <a:t>(</a:t>
            </a:r>
            <a:r>
              <a:rPr lang="de-DE" baseline="0" dirty="0" err="1"/>
              <a:t>sG</a:t>
            </a:r>
            <a:r>
              <a:rPr lang="de-DE" baseline="0" dirty="0"/>
              <a:t>( e ))) = </a:t>
            </a:r>
            <a:r>
              <a:rPr lang="de-DE" baseline="0" dirty="0" err="1"/>
              <a:t>gN</a:t>
            </a:r>
            <a:r>
              <a:rPr lang="de-DE" baseline="0" dirty="0"/>
              <a:t>(</a:t>
            </a:r>
            <a:r>
              <a:rPr lang="de-DE" baseline="0" dirty="0" err="1"/>
              <a:t>sH</a:t>
            </a:r>
            <a:r>
              <a:rPr lang="de-DE" baseline="0" dirty="0"/>
              <a:t>(</a:t>
            </a:r>
            <a:r>
              <a:rPr lang="de-DE" baseline="0" dirty="0" err="1"/>
              <a:t>fE</a:t>
            </a:r>
            <a:r>
              <a:rPr lang="de-DE" baseline="0" dirty="0"/>
              <a:t>( e ))) = </a:t>
            </a:r>
            <a:r>
              <a:rPr lang="de-DE" baseline="0" dirty="0" err="1"/>
              <a:t>sK</a:t>
            </a:r>
            <a:r>
              <a:rPr lang="de-DE" baseline="0" dirty="0"/>
              <a:t>(</a:t>
            </a:r>
            <a:r>
              <a:rPr lang="de-DE" baseline="0" dirty="0" err="1"/>
              <a:t>gE</a:t>
            </a:r>
            <a:r>
              <a:rPr lang="de-DE" baseline="0" dirty="0"/>
              <a:t>(</a:t>
            </a:r>
            <a:r>
              <a:rPr lang="de-DE" baseline="0" dirty="0" err="1"/>
              <a:t>fE</a:t>
            </a:r>
            <a:r>
              <a:rPr lang="de-DE" baseline="0" dirty="0"/>
              <a:t>( e ))) = </a:t>
            </a:r>
            <a:r>
              <a:rPr lang="de-DE" baseline="0" dirty="0" err="1"/>
              <a:t>sK</a:t>
            </a:r>
            <a:r>
              <a:rPr lang="de-DE" baseline="0" dirty="0"/>
              <a:t>(</a:t>
            </a:r>
            <a:r>
              <a:rPr lang="de-DE" baseline="0" dirty="0" err="1"/>
              <a:t>gE</a:t>
            </a:r>
            <a:r>
              <a:rPr lang="de-DE" baseline="0" dirty="0"/>
              <a:t> o </a:t>
            </a:r>
            <a:r>
              <a:rPr lang="de-DE" baseline="0" dirty="0" err="1"/>
              <a:t>fE</a:t>
            </a:r>
            <a:r>
              <a:rPr lang="de-DE" baseline="0" dirty="0"/>
              <a:t>( e 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5D7-E218-4362-BEC3-F1602F2517C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8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4213" y="6237288"/>
            <a:ext cx="7775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0F5E5A-6280-42E0-99C7-2BA859ED7E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85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C23DE-9197-4202-BBE5-693896FB80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71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DC9E2-BA88-4246-8DDF-C525D478F1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9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4213" y="6237288"/>
            <a:ext cx="7775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86191CF-A8B7-4157-A2E0-F5E31AAE64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9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04A3-9C4D-4E74-A1F7-10D42D1ABC2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7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E377-800A-40E4-B215-C52411FB2F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6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B04A-1542-4E13-BB6E-A47D21A4B49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45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583F-E73A-44DB-95CA-EB88C671916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27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E237-9F6D-43AA-A942-C6841893B89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6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20F0-C557-44B2-A483-1423BABDA6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8139-2452-4C9B-938B-DDB97E6CC86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2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BC0B-53D5-43D1-BC6E-B62525D7A0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188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A2D3-F5E3-4E70-8B26-DE55C993C5D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4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C6A2-E00C-46A5-889E-13116ACFC74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92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D9E3F-516E-4E75-8DF1-8E100F069E5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25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4213" y="6237288"/>
            <a:ext cx="7775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86191CF-A8B7-4157-A2E0-F5E31AAE64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42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04A3-9C4D-4E74-A1F7-10D42D1ABC2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11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E377-800A-40E4-B215-C52411FB2F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22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B04A-1542-4E13-BB6E-A47D21A4B49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40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583F-E73A-44DB-95CA-EB88C671916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4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E237-9F6D-43AA-A942-C6841893B89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07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20F0-C557-44B2-A483-1423BABDA6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FFB9-11B2-4B59-A173-C89F53526D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886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8139-2452-4C9B-938B-DDB97E6CC86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52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A2D3-F5E3-4E70-8B26-DE55C993C5D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25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C6A2-E00C-46A5-889E-13116ACFC74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17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D9E3F-516E-4E75-8DF1-8E100F069E5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28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4213" y="6237288"/>
            <a:ext cx="7775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86191CF-A8B7-4157-A2E0-F5E31AAE64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3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04A3-9C4D-4E74-A1F7-10D42D1ABC2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68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E377-800A-40E4-B215-C52411FB2F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91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B04A-1542-4E13-BB6E-A47D21A4B49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70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583F-E73A-44DB-95CA-EB88C671916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61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E237-9F6D-43AA-A942-C6841893B89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6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9C592-FE28-488B-A77B-23D6CE9DF4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96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20F0-C557-44B2-A483-1423BABDA6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8139-2452-4C9B-938B-DDB97E6CC86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1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A2D3-F5E3-4E70-8B26-DE55C993C5D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1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C6A2-E00C-46A5-889E-13116ACFC74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31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D9E3F-516E-4E75-8DF1-8E100F069E5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3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0A53-F367-4921-9884-C77845FD6F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98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38185-549D-4129-940C-103FC485F2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42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211F-63C2-40FC-A2E9-F8CF3280B9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22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0A34-AC6F-4DF6-99EB-949B22E5D9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1A60-7558-4846-990F-51475B4A30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49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Edit title master format by clicking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edit textmaster formats by clicking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Taentzer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37288"/>
            <a:ext cx="533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220B23E-2F87-4D18-B807-911C98C968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4213" y="6237288"/>
            <a:ext cx="7775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26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Edit title master format by clicking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edit textmaster formats by clicking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37288"/>
            <a:ext cx="533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7367F-C095-4523-9DC6-A3E09F5B590D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4213" y="6237288"/>
            <a:ext cx="7775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Edit title master format by clicking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edit textmaster formats by clicking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37288"/>
            <a:ext cx="533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7367F-C095-4523-9DC6-A3E09F5B590D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4213" y="6237288"/>
            <a:ext cx="7775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3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Edit title master format by clicking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edit textmaster formats by clicking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Taentzer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37288"/>
            <a:ext cx="533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Graph Transformation for Software Engineers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7367F-C095-4523-9DC6-A3E09F5B590D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4213" y="6237288"/>
            <a:ext cx="7775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Formal Specification of Data-Oriented Systems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Gabriele </a:t>
            </a:r>
            <a:r>
              <a:rPr lang="en-GB" noProof="0" dirty="0" err="1"/>
              <a:t>Taentzer</a:t>
            </a:r>
            <a:endParaRPr lang="en-GB" noProof="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0FF06B7-AE3C-7443-B091-221A388E1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672"/>
            <a:ext cx="27729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Application of a rule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r>
              <a:rPr lang="en-GB" noProof="0" dirty="0"/>
              <a:t>Given: a graph G and a rule r = (L,R,NAC)</a:t>
            </a:r>
          </a:p>
          <a:p>
            <a:r>
              <a:rPr lang="en-GB" noProof="0" dirty="0"/>
              <a:t>The rule r is applicable to G if</a:t>
            </a:r>
          </a:p>
          <a:p>
            <a:pPr lvl="1"/>
            <a:r>
              <a:rPr lang="en-GB" noProof="0" dirty="0"/>
              <a:t>L can be mapped to a subgraph of G,</a:t>
            </a:r>
          </a:p>
          <a:p>
            <a:pPr lvl="1"/>
            <a:r>
              <a:rPr lang="en-GB" noProof="0" dirty="0"/>
              <a:t>all conditions in NAC are met for this mapping, and</a:t>
            </a:r>
          </a:p>
          <a:p>
            <a:pPr lvl="1"/>
            <a:r>
              <a:rPr lang="en-GB" noProof="0" dirty="0"/>
              <a:t>the deletion of the graph elements to be deleted does not leave dangling edges.</a:t>
            </a:r>
          </a:p>
          <a:p>
            <a:r>
              <a:rPr lang="en-GB" noProof="0" dirty="0"/>
              <a:t>The application of r to G produces a graph H, which is obtained as follows: </a:t>
            </a:r>
          </a:p>
          <a:p>
            <a:pPr lvl="1"/>
            <a:r>
              <a:rPr lang="en-GB" noProof="0" dirty="0"/>
              <a:t>From G, the graph elements to be deleted are deleted and</a:t>
            </a:r>
          </a:p>
          <a:p>
            <a:pPr lvl="1"/>
            <a:r>
              <a:rPr lang="en-GB" noProof="0" dirty="0"/>
              <a:t>the graph elements to be created are added.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82989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06680" cy="1143000"/>
          </a:xfrm>
        </p:spPr>
        <p:txBody>
          <a:bodyPr/>
          <a:lstStyle/>
          <a:p>
            <a:r>
              <a:rPr lang="en-GB" noProof="0" dirty="0"/>
              <a:t>Parallel dependence and negative application conditions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858460"/>
            <a:ext cx="7772400" cy="1519808"/>
          </a:xfrm>
        </p:spPr>
        <p:txBody>
          <a:bodyPr/>
          <a:lstStyle/>
          <a:p>
            <a:r>
              <a:rPr lang="en-GB" noProof="0" dirty="0"/>
              <a:t>Example: </a:t>
            </a:r>
          </a:p>
          <a:p>
            <a:pPr lvl="1"/>
            <a:r>
              <a:rPr lang="en-GB" noProof="0" dirty="0"/>
              <a:t>Two processes that want to put an object into the buffer each, using the rule </a:t>
            </a:r>
            <a:r>
              <a:rPr lang="en-GB" i="0" noProof="0" dirty="0"/>
              <a:t>put</a:t>
            </a:r>
            <a:r>
              <a:rPr lang="en-GB" noProof="0" dirty="0"/>
              <a:t>. </a:t>
            </a:r>
          </a:p>
          <a:p>
            <a:pPr lvl="1"/>
            <a:r>
              <a:rPr lang="en-GB" noProof="0" dirty="0"/>
              <a:t>When a process has placed an object into the buffer, it has destroyed the match of the second rule application.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820" t="5901" r="61871" b="62600"/>
          <a:stretch/>
        </p:blipFill>
        <p:spPr>
          <a:xfrm>
            <a:off x="6009928" y="3674972"/>
            <a:ext cx="2448272" cy="254777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100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4922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177" y="332656"/>
            <a:ext cx="8278688" cy="1143000"/>
          </a:xfrm>
        </p:spPr>
        <p:txBody>
          <a:bodyPr/>
          <a:lstStyle/>
          <a:p>
            <a:r>
              <a:rPr lang="en-GB" noProof="0" dirty="0"/>
              <a:t>Definition: Parallel independent rule  applications with NACs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40320" y="1658973"/>
                <a:ext cx="8224168" cy="2115100"/>
              </a:xfrm>
            </p:spPr>
            <p:txBody>
              <a:bodyPr/>
              <a:lstStyle/>
              <a:p>
                <a:r>
                  <a:rPr lang="en-GB" sz="2000" noProof="0" dirty="0"/>
                  <a:t>Given: Two rules r1 and r2 with NACs</a:t>
                </a:r>
              </a:p>
              <a:p>
                <a:r>
                  <a:rPr lang="en-GB" sz="2000" noProof="0" dirty="0"/>
                  <a:t>Two transformation steps t1: G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r1,m1</a:t>
                </a:r>
                <a:r>
                  <a:rPr lang="en-GB" sz="2000" noProof="0" dirty="0"/>
                  <a:t> H1 and t2: G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r2,m2</a:t>
                </a:r>
                <a:r>
                  <a:rPr lang="en-GB" sz="2000" noProof="0" dirty="0"/>
                  <a:t> H2 are parallel independent, if         </a:t>
                </a:r>
                <a:endParaRPr lang="en-GB" sz="2000" noProof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</a:rPr>
                  <a:t>there are matches m1': L1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</a:rPr>
                  <a:t> H2 with m1'(x) = m1(x) for all x in L1 and m2': L2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</a:rPr>
                  <a:t> H1 with m2'(y) = m2(y) for all y in L2 so that</a:t>
                </a: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</a:rPr>
                  <a:t>m1' holds NAC1 and m2' holds NAC2.</a:t>
                </a:r>
              </a:p>
              <a:p>
                <a:pPr lvl="1"/>
                <a:endParaRPr lang="en-GB" noProof="0" dirty="0">
                  <a:ea typeface="Cambria Math" panose="02040503050406030204" pitchFamily="18" charset="0"/>
                </a:endParaRPr>
              </a:p>
              <a:p>
                <a:endParaRPr lang="en-GB" sz="2000" noProof="0" dirty="0"/>
              </a:p>
              <a:p>
                <a:pPr lvl="1"/>
                <a:endParaRPr lang="en-GB" sz="1800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320" y="1658973"/>
                <a:ext cx="8224168" cy="2115100"/>
              </a:xfrm>
              <a:blipFill>
                <a:blip r:embed="rId3"/>
                <a:stretch>
                  <a:fillRect l="-667" t="-1153" b="-48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51853" y="4178026"/>
            <a:ext cx="4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38310" y="4162375"/>
            <a:ext cx="50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85416" y="4162376"/>
            <a:ext cx="44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8869" y="5675905"/>
            <a:ext cx="4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461989" y="5675905"/>
            <a:ext cx="4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D1</a:t>
            </a:r>
          </a:p>
        </p:txBody>
      </p:sp>
      <p:cxnSp>
        <p:nvCxnSpPr>
          <p:cNvPr id="13" name="Gerade Verbindung mit Pfeil 12"/>
          <p:cNvCxnSpPr>
            <a:stCxn id="8" idx="1"/>
            <a:endCxn id="7" idx="3"/>
          </p:cNvCxnSpPr>
          <p:nvPr/>
        </p:nvCxnSpPr>
        <p:spPr>
          <a:xfrm flipH="1">
            <a:off x="1039959" y="4347041"/>
            <a:ext cx="1398351" cy="15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3"/>
            <a:endCxn id="9" idx="1"/>
          </p:cNvCxnSpPr>
          <p:nvPr/>
        </p:nvCxnSpPr>
        <p:spPr>
          <a:xfrm>
            <a:off x="2939913" y="4347041"/>
            <a:ext cx="124550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1"/>
            <a:endCxn id="10" idx="3"/>
          </p:cNvCxnSpPr>
          <p:nvPr/>
        </p:nvCxnSpPr>
        <p:spPr>
          <a:xfrm flipH="1">
            <a:off x="1036975" y="5860571"/>
            <a:ext cx="14250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3"/>
            <a:endCxn id="31" idx="1"/>
          </p:cNvCxnSpPr>
          <p:nvPr/>
        </p:nvCxnSpPr>
        <p:spPr>
          <a:xfrm flipV="1">
            <a:off x="2950789" y="5852282"/>
            <a:ext cx="1549490" cy="8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7" idx="2"/>
            <a:endCxn id="10" idx="0"/>
          </p:cNvCxnSpPr>
          <p:nvPr/>
        </p:nvCxnSpPr>
        <p:spPr>
          <a:xfrm flipH="1">
            <a:off x="792922" y="4547358"/>
            <a:ext cx="2984" cy="1128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586464" y="4557477"/>
            <a:ext cx="1" cy="1142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31" idx="0"/>
          </p:cNvCxnSpPr>
          <p:nvPr/>
        </p:nvCxnSpPr>
        <p:spPr>
          <a:xfrm>
            <a:off x="4339207" y="4578669"/>
            <a:ext cx="330766" cy="1088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716302" y="4168431"/>
            <a:ext cx="45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L2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548458" y="4161901"/>
            <a:ext cx="47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352434" y="4168431"/>
            <a:ext cx="48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R2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00279" y="5667616"/>
            <a:ext cx="33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617365" y="5684610"/>
            <a:ext cx="5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328260" y="5695752"/>
            <a:ext cx="51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H2</a:t>
            </a:r>
          </a:p>
        </p:txBody>
      </p:sp>
      <p:cxnSp>
        <p:nvCxnSpPr>
          <p:cNvPr id="34" name="Gerade Verbindung mit Pfeil 33"/>
          <p:cNvCxnSpPr>
            <a:stCxn id="29" idx="1"/>
            <a:endCxn id="28" idx="3"/>
          </p:cNvCxnSpPr>
          <p:nvPr/>
        </p:nvCxnSpPr>
        <p:spPr>
          <a:xfrm flipH="1">
            <a:off x="5176135" y="4346567"/>
            <a:ext cx="1372323" cy="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9" idx="3"/>
            <a:endCxn id="30" idx="1"/>
          </p:cNvCxnSpPr>
          <p:nvPr/>
        </p:nvCxnSpPr>
        <p:spPr>
          <a:xfrm>
            <a:off x="7020272" y="4346567"/>
            <a:ext cx="1332162" cy="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32" idx="1"/>
            <a:endCxn id="31" idx="3"/>
          </p:cNvCxnSpPr>
          <p:nvPr/>
        </p:nvCxnSpPr>
        <p:spPr>
          <a:xfrm flipH="1" flipV="1">
            <a:off x="4839667" y="5852282"/>
            <a:ext cx="1777698" cy="1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2" idx="3"/>
            <a:endCxn id="33" idx="1"/>
          </p:cNvCxnSpPr>
          <p:nvPr/>
        </p:nvCxnSpPr>
        <p:spPr>
          <a:xfrm>
            <a:off x="7164287" y="5869276"/>
            <a:ext cx="1163973" cy="11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31" idx="0"/>
          </p:cNvCxnSpPr>
          <p:nvPr/>
        </p:nvCxnSpPr>
        <p:spPr>
          <a:xfrm flipH="1">
            <a:off x="4669973" y="4557477"/>
            <a:ext cx="185519" cy="1110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6753481" y="4557477"/>
            <a:ext cx="1" cy="1148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0" idx="2"/>
            <a:endCxn id="33" idx="0"/>
          </p:cNvCxnSpPr>
          <p:nvPr/>
        </p:nvCxnSpPr>
        <p:spPr>
          <a:xfrm flipH="1">
            <a:off x="8583713" y="4537763"/>
            <a:ext cx="12087" cy="1157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 flipH="1">
            <a:off x="4736735" y="5042258"/>
            <a:ext cx="56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m2</a:t>
            </a:r>
          </a:p>
        </p:txBody>
      </p:sp>
      <p:cxnSp>
        <p:nvCxnSpPr>
          <p:cNvPr id="78" name="Gerade Verbindung mit Pfeil 77"/>
          <p:cNvCxnSpPr/>
          <p:nvPr/>
        </p:nvCxnSpPr>
        <p:spPr>
          <a:xfrm flipH="1">
            <a:off x="1016459" y="4511317"/>
            <a:ext cx="3755104" cy="11562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feld 137"/>
          <p:cNvSpPr txBox="1"/>
          <p:nvPr/>
        </p:nvSpPr>
        <p:spPr>
          <a:xfrm flipH="1">
            <a:off x="3071381" y="4584365"/>
            <a:ext cx="61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m2‘</a:t>
            </a:r>
          </a:p>
        </p:txBody>
      </p:sp>
      <p:sp>
        <p:nvSpPr>
          <p:cNvPr id="148" name="Textfeld 147"/>
          <p:cNvSpPr txBox="1"/>
          <p:nvPr/>
        </p:nvSpPr>
        <p:spPr>
          <a:xfrm flipH="1">
            <a:off x="4102031" y="5025103"/>
            <a:ext cx="5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m1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185416" y="4161901"/>
            <a:ext cx="44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L1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099826" y="3810455"/>
            <a:ext cx="52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N1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763973" y="3776891"/>
            <a:ext cx="52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N2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3551721" y="3983963"/>
            <a:ext cx="686577" cy="221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5129211" y="3975132"/>
            <a:ext cx="588612" cy="267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 flipH="1">
            <a:off x="3607659" y="5480733"/>
            <a:ext cx="42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 flipH="1">
            <a:off x="3520629" y="3995121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 flipH="1">
            <a:off x="7533184" y="5480733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 flipH="1">
            <a:off x="7510496" y="3995121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 flipH="1">
            <a:off x="1568223" y="5491239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 flipH="1">
            <a:off x="1497197" y="3952707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57" name="Textfeld 56"/>
          <p:cNvSpPr txBox="1"/>
          <p:nvPr/>
        </p:nvSpPr>
        <p:spPr>
          <a:xfrm flipH="1">
            <a:off x="5656596" y="3998875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58" name="Textfeld 57"/>
          <p:cNvSpPr txBox="1"/>
          <p:nvPr/>
        </p:nvSpPr>
        <p:spPr>
          <a:xfrm flipH="1">
            <a:off x="5684025" y="5455279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4586599" y="4459384"/>
            <a:ext cx="3805996" cy="124635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 flipH="1">
            <a:off x="5695087" y="4556259"/>
            <a:ext cx="61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m1‘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101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8858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06680" cy="1143000"/>
          </a:xfrm>
        </p:spPr>
        <p:txBody>
          <a:bodyPr/>
          <a:lstStyle/>
          <a:p>
            <a:r>
              <a:rPr lang="en-GB" noProof="0" dirty="0"/>
              <a:t>Sequential dependence and negative application conditions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5800" y="1858459"/>
            <a:ext cx="7772400" cy="1801021"/>
          </a:xfrm>
        </p:spPr>
        <p:txBody>
          <a:bodyPr/>
          <a:lstStyle/>
          <a:p>
            <a:r>
              <a:rPr lang="en-GB" noProof="0" dirty="0"/>
              <a:t>Example: A fully occupied buffer:</a:t>
            </a:r>
          </a:p>
          <a:p>
            <a:pPr lvl="1"/>
            <a:r>
              <a:rPr lang="en-GB" noProof="0" dirty="0"/>
              <a:t>A process takes an object from the buffer with the rule </a:t>
            </a:r>
            <a:r>
              <a:rPr lang="en-GB" i="0" noProof="0" dirty="0"/>
              <a:t>get</a:t>
            </a:r>
            <a:r>
              <a:rPr lang="en-GB" noProof="0" dirty="0"/>
              <a:t>. A second process can then store a new object using the rule </a:t>
            </a:r>
            <a:r>
              <a:rPr lang="en-GB" i="0" noProof="0" dirty="0"/>
              <a:t>put</a:t>
            </a:r>
            <a:r>
              <a:rPr lang="en-GB" noProof="0" dirty="0"/>
              <a:t>. These two applications are sequentially dependent because the deletion </a:t>
            </a:r>
            <a:r>
              <a:rPr lang="en-GB" noProof="0" dirty="0" err="1"/>
              <a:t>fulfills</a:t>
            </a:r>
            <a:r>
              <a:rPr lang="en-GB" noProof="0" dirty="0"/>
              <a:t> the NAC of </a:t>
            </a:r>
            <a:r>
              <a:rPr lang="en-GB" i="0" noProof="0" dirty="0"/>
              <a:t>put</a:t>
            </a:r>
            <a:r>
              <a:rPr lang="en-GB" noProof="0" dirty="0"/>
              <a:t>.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820" t="5901" r="33306" b="62600"/>
          <a:stretch/>
        </p:blipFill>
        <p:spPr>
          <a:xfrm>
            <a:off x="4211960" y="3659481"/>
            <a:ext cx="4322712" cy="254777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102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14643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477" y="241520"/>
            <a:ext cx="8278688" cy="1143000"/>
          </a:xfrm>
        </p:spPr>
        <p:txBody>
          <a:bodyPr/>
          <a:lstStyle/>
          <a:p>
            <a:r>
              <a:rPr lang="en-GB" sz="3600" noProof="0" dirty="0"/>
              <a:t>Definition: Sequentially independent rule applications with NACs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55575" y="1584861"/>
                <a:ext cx="8280921" cy="2419295"/>
              </a:xfrm>
            </p:spPr>
            <p:txBody>
              <a:bodyPr/>
              <a:lstStyle/>
              <a:p>
                <a:r>
                  <a:rPr lang="en-GB" sz="2000" noProof="0" dirty="0"/>
                  <a:t>Given two rules r1 and r2 with NACs</a:t>
                </a:r>
              </a:p>
              <a:p>
                <a:r>
                  <a:rPr lang="en-GB" sz="2000" noProof="0" dirty="0"/>
                  <a:t>Two transformation steps t1: G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r1,m1</a:t>
                </a:r>
                <a:r>
                  <a:rPr lang="en-GB" sz="2000" noProof="0" dirty="0"/>
                  <a:t> H and t2: H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r2,m2</a:t>
                </a:r>
                <a:r>
                  <a:rPr lang="en-GB" sz="2000" noProof="0" dirty="0"/>
                  <a:t> K are sequentially independent if        </a:t>
                </a:r>
                <a:endParaRPr lang="en-GB" sz="2000" noProof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</a:rPr>
                  <a:t>there is a match m2': L2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</a:rPr>
                  <a:t> G with m2'(x) = m2(x) x in L2, </a:t>
                </a: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</a:rPr>
                  <a:t>there is a co-match n1': R1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</a:rPr>
                  <a:t> X with n1'(y) = n1(y) y in R1,</a:t>
                </a: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</a:rPr>
                  <a:t>m2' holds NAC2, and n1' holds NAC1' (being translated to R1).</a:t>
                </a:r>
                <a:endParaRPr lang="en-GB" sz="1800" noProof="0" dirty="0"/>
              </a:p>
              <a:p>
                <a:pPr marL="457200" lvl="1" indent="0">
                  <a:buNone/>
                </a:pPr>
                <a:endParaRPr lang="en-GB" sz="1800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5" y="1584861"/>
                <a:ext cx="8280921" cy="2419295"/>
              </a:xfrm>
              <a:blipFill>
                <a:blip r:embed="rId3"/>
                <a:stretch>
                  <a:fillRect l="-663" t="-1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43050" y="4344032"/>
            <a:ext cx="4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29507" y="4328381"/>
            <a:ext cx="50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76613" y="4328382"/>
            <a:ext cx="51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0066" y="5841911"/>
            <a:ext cx="4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453186" y="5841911"/>
            <a:ext cx="4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D1</a:t>
            </a:r>
          </a:p>
        </p:txBody>
      </p:sp>
      <p:cxnSp>
        <p:nvCxnSpPr>
          <p:cNvPr id="13" name="Gerade Verbindung mit Pfeil 12"/>
          <p:cNvCxnSpPr>
            <a:stCxn id="8" idx="1"/>
            <a:endCxn id="7" idx="3"/>
          </p:cNvCxnSpPr>
          <p:nvPr/>
        </p:nvCxnSpPr>
        <p:spPr>
          <a:xfrm flipH="1">
            <a:off x="1031156" y="4513047"/>
            <a:ext cx="1398351" cy="15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3"/>
            <a:endCxn id="9" idx="1"/>
          </p:cNvCxnSpPr>
          <p:nvPr/>
        </p:nvCxnSpPr>
        <p:spPr>
          <a:xfrm>
            <a:off x="2931110" y="4513047"/>
            <a:ext cx="124550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1"/>
            <a:endCxn id="10" idx="3"/>
          </p:cNvCxnSpPr>
          <p:nvPr/>
        </p:nvCxnSpPr>
        <p:spPr>
          <a:xfrm flipH="1">
            <a:off x="1028172" y="6026577"/>
            <a:ext cx="14250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3"/>
            <a:endCxn id="31" idx="1"/>
          </p:cNvCxnSpPr>
          <p:nvPr/>
        </p:nvCxnSpPr>
        <p:spPr>
          <a:xfrm flipV="1">
            <a:off x="2941986" y="6018288"/>
            <a:ext cx="1549490" cy="8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7" idx="2"/>
            <a:endCxn id="10" idx="0"/>
          </p:cNvCxnSpPr>
          <p:nvPr/>
        </p:nvCxnSpPr>
        <p:spPr>
          <a:xfrm flipH="1">
            <a:off x="784119" y="4713364"/>
            <a:ext cx="2984" cy="1128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577661" y="4723483"/>
            <a:ext cx="1" cy="1142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31" idx="0"/>
          </p:cNvCxnSpPr>
          <p:nvPr/>
        </p:nvCxnSpPr>
        <p:spPr>
          <a:xfrm>
            <a:off x="4330404" y="4744675"/>
            <a:ext cx="330766" cy="1088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707499" y="4334437"/>
            <a:ext cx="45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L2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539655" y="4327907"/>
            <a:ext cx="47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343631" y="4334437"/>
            <a:ext cx="48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R2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491476" y="5833622"/>
            <a:ext cx="33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608562" y="5850616"/>
            <a:ext cx="5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319457" y="5861758"/>
            <a:ext cx="51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X</a:t>
            </a:r>
          </a:p>
        </p:txBody>
      </p:sp>
      <p:cxnSp>
        <p:nvCxnSpPr>
          <p:cNvPr id="34" name="Gerade Verbindung mit Pfeil 33"/>
          <p:cNvCxnSpPr>
            <a:stCxn id="29" idx="1"/>
            <a:endCxn id="28" idx="3"/>
          </p:cNvCxnSpPr>
          <p:nvPr/>
        </p:nvCxnSpPr>
        <p:spPr>
          <a:xfrm flipH="1">
            <a:off x="5167332" y="4512573"/>
            <a:ext cx="1372323" cy="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9" idx="3"/>
            <a:endCxn id="30" idx="1"/>
          </p:cNvCxnSpPr>
          <p:nvPr/>
        </p:nvCxnSpPr>
        <p:spPr>
          <a:xfrm>
            <a:off x="7011469" y="4512573"/>
            <a:ext cx="1332162" cy="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32" idx="1"/>
            <a:endCxn id="31" idx="3"/>
          </p:cNvCxnSpPr>
          <p:nvPr/>
        </p:nvCxnSpPr>
        <p:spPr>
          <a:xfrm flipH="1" flipV="1">
            <a:off x="4830864" y="6018288"/>
            <a:ext cx="1777698" cy="1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2" idx="3"/>
            <a:endCxn id="33" idx="1"/>
          </p:cNvCxnSpPr>
          <p:nvPr/>
        </p:nvCxnSpPr>
        <p:spPr>
          <a:xfrm>
            <a:off x="7155484" y="6035282"/>
            <a:ext cx="1163973" cy="11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31" idx="0"/>
          </p:cNvCxnSpPr>
          <p:nvPr/>
        </p:nvCxnSpPr>
        <p:spPr>
          <a:xfrm flipH="1">
            <a:off x="4661170" y="4723483"/>
            <a:ext cx="185519" cy="1110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6744678" y="4723483"/>
            <a:ext cx="1" cy="1148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0" idx="2"/>
            <a:endCxn id="33" idx="0"/>
          </p:cNvCxnSpPr>
          <p:nvPr/>
        </p:nvCxnSpPr>
        <p:spPr>
          <a:xfrm flipH="1">
            <a:off x="8574910" y="4703769"/>
            <a:ext cx="12087" cy="1157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 flipH="1">
            <a:off x="4727932" y="5208264"/>
            <a:ext cx="56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m2</a:t>
            </a:r>
          </a:p>
        </p:txBody>
      </p:sp>
      <p:cxnSp>
        <p:nvCxnSpPr>
          <p:cNvPr id="78" name="Gerade Verbindung mit Pfeil 77"/>
          <p:cNvCxnSpPr/>
          <p:nvPr/>
        </p:nvCxnSpPr>
        <p:spPr>
          <a:xfrm flipH="1">
            <a:off x="1038104" y="4677323"/>
            <a:ext cx="3724656" cy="117064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feld 137"/>
          <p:cNvSpPr txBox="1"/>
          <p:nvPr/>
        </p:nvSpPr>
        <p:spPr>
          <a:xfrm flipH="1">
            <a:off x="3104136" y="4735782"/>
            <a:ext cx="61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m2‘</a:t>
            </a:r>
          </a:p>
        </p:txBody>
      </p:sp>
      <p:sp>
        <p:nvSpPr>
          <p:cNvPr id="148" name="Textfeld 147"/>
          <p:cNvSpPr txBox="1"/>
          <p:nvPr/>
        </p:nvSpPr>
        <p:spPr>
          <a:xfrm flipH="1">
            <a:off x="4093228" y="5191109"/>
            <a:ext cx="5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n1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602724" y="3985095"/>
            <a:ext cx="59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N2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444931" y="3965105"/>
            <a:ext cx="59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N1</a:t>
            </a:r>
          </a:p>
        </p:txBody>
      </p:sp>
      <p:cxnSp>
        <p:nvCxnSpPr>
          <p:cNvPr id="22" name="Gerade Verbindung mit Pfeil 21"/>
          <p:cNvCxnSpPr>
            <a:endCxn id="48" idx="1"/>
          </p:cNvCxnSpPr>
          <p:nvPr/>
        </p:nvCxnSpPr>
        <p:spPr>
          <a:xfrm flipV="1">
            <a:off x="971600" y="4149771"/>
            <a:ext cx="473331" cy="210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5124933" y="4173493"/>
            <a:ext cx="473331" cy="210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 flipH="1">
            <a:off x="3714696" y="5666892"/>
            <a:ext cx="42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 flipH="1">
            <a:off x="3627666" y="4181280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 flipH="1">
            <a:off x="7640221" y="5666892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 flipH="1">
            <a:off x="7617533" y="4181280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 flipH="1">
            <a:off x="1675260" y="5677398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 flipH="1">
            <a:off x="1604234" y="4138866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 flipH="1">
            <a:off x="5763633" y="4185034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57" name="Textfeld 56"/>
          <p:cNvSpPr txBox="1"/>
          <p:nvPr/>
        </p:nvSpPr>
        <p:spPr>
          <a:xfrm flipH="1">
            <a:off x="5791062" y="5641438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cxnSp>
        <p:nvCxnSpPr>
          <p:cNvPr id="58" name="Gerade Verbindung mit Pfeil 57"/>
          <p:cNvCxnSpPr/>
          <p:nvPr/>
        </p:nvCxnSpPr>
        <p:spPr>
          <a:xfrm>
            <a:off x="4572000" y="4653136"/>
            <a:ext cx="3747457" cy="118048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 flipH="1">
            <a:off x="5625281" y="4659666"/>
            <a:ext cx="61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n1‘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103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48540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Independence of rule applications with NACs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276872"/>
                <a:ext cx="7918648" cy="3819128"/>
              </a:xfrm>
            </p:spPr>
            <p:txBody>
              <a:bodyPr/>
              <a:lstStyle/>
              <a:p>
                <a:r>
                  <a:rPr lang="en-GB" noProof="0" dirty="0"/>
                  <a:t>Given two rules r1 and r2 with NACs,</a:t>
                </a:r>
              </a:p>
              <a:p>
                <a:r>
                  <a:rPr lang="en-GB" noProof="0" dirty="0"/>
                  <a:t>the Local Church Rosser property applies and</a:t>
                </a:r>
              </a:p>
              <a:p>
                <a:r>
                  <a:rPr lang="en-GB" noProof="0" dirty="0"/>
                  <a:t>the Parallelism Theorem applies.</a:t>
                </a:r>
              </a:p>
              <a:p>
                <a:pPr lvl="1"/>
                <a:r>
                  <a:rPr lang="en-GB" noProof="0" dirty="0"/>
                  <a:t>The NAC of the parallel rule r1 + r2 results from the disjoint union of NAC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NAC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:</a:t>
                </a:r>
              </a:p>
              <a:p>
                <a:pPr marL="457200" lvl="1" indent="0">
                  <a:buNone/>
                </a:pPr>
                <a:r>
                  <a:rPr lang="en-GB" noProof="0" dirty="0"/>
                  <a:t>     NAC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+ NAC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= {n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GB" noProof="0" dirty="0"/>
                  <a:t> id</a:t>
                </a:r>
                <a:r>
                  <a:rPr lang="en-GB" baseline="-25000" noProof="0" dirty="0"/>
                  <a:t>L2</a:t>
                </a:r>
                <a:r>
                  <a:rPr lang="en-GB" noProof="0" dirty="0"/>
                  <a:t> | n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NAC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}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{n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GB" noProof="0" dirty="0"/>
                  <a:t> id</a:t>
                </a:r>
                <a:r>
                  <a:rPr lang="en-GB" baseline="-25000" noProof="0" dirty="0"/>
                  <a:t>L1 | </a:t>
                </a:r>
                <a:r>
                  <a:rPr lang="en-GB" noProof="0" dirty="0"/>
                  <a:t>n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GB" noProof="0" dirty="0"/>
                  <a:t>NAC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}</a:t>
                </a:r>
              </a:p>
              <a:p>
                <a:pPr marL="400050"/>
                <a:r>
                  <a:rPr lang="en-GB" noProof="0" dirty="0"/>
                  <a:t>Proofs in [LEPO08]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276872"/>
                <a:ext cx="7918648" cy="3819128"/>
              </a:xfrm>
              <a:blipFill>
                <a:blip r:embed="rId2"/>
                <a:stretch>
                  <a:fillRect l="-1079" t="-1118" r="-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5487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1392"/>
            <a:ext cx="7772400" cy="1143000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5800" y="1772816"/>
            <a:ext cx="7918648" cy="4032448"/>
          </a:xfrm>
        </p:spPr>
        <p:txBody>
          <a:bodyPr/>
          <a:lstStyle/>
          <a:p>
            <a:r>
              <a:rPr lang="en-GB" noProof="0" dirty="0"/>
              <a:t>Graph transformation systems are suitable for investigating parallel executions.</a:t>
            </a:r>
          </a:p>
          <a:p>
            <a:r>
              <a:rPr lang="en-GB" noProof="0" dirty="0"/>
              <a:t>A rule application is parallel independent (sequentially independent) of another one if</a:t>
            </a:r>
          </a:p>
          <a:p>
            <a:pPr lvl="1"/>
            <a:r>
              <a:rPr lang="en-GB" noProof="0" dirty="0"/>
              <a:t>one application uses only the graph elements that the other does not change.</a:t>
            </a:r>
          </a:p>
          <a:p>
            <a:r>
              <a:rPr lang="en-GB" noProof="0" dirty="0"/>
              <a:t>Parallel independent rule applications can</a:t>
            </a:r>
          </a:p>
          <a:p>
            <a:pPr lvl="1"/>
            <a:r>
              <a:rPr lang="en-GB" noProof="0" dirty="0"/>
              <a:t>take place in any order. (LCR property)</a:t>
            </a:r>
          </a:p>
          <a:p>
            <a:pPr lvl="1"/>
            <a:r>
              <a:rPr lang="en-GB" noProof="0" dirty="0"/>
              <a:t>be executed in parallel. (Parallelism Theorem)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105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309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Comparison of analysis methods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i="1" noProof="0" dirty="0"/>
              <a:t>Model checking:</a:t>
            </a:r>
          </a:p>
          <a:p>
            <a:r>
              <a:rPr lang="en-GB" sz="2400" noProof="0" dirty="0"/>
              <a:t>Temporal logical properties</a:t>
            </a:r>
          </a:p>
          <a:p>
            <a:endParaRPr lang="en-GB" sz="2400" noProof="0" dirty="0"/>
          </a:p>
          <a:p>
            <a:r>
              <a:rPr lang="en-GB" sz="2400" noProof="0" dirty="0"/>
              <a:t>State-based: </a:t>
            </a:r>
          </a:p>
          <a:p>
            <a:pPr lvl="1"/>
            <a:r>
              <a:rPr lang="en-GB" sz="2000" noProof="0" dirty="0"/>
              <a:t>Finite transition systems</a:t>
            </a:r>
          </a:p>
          <a:p>
            <a:pPr lvl="1"/>
            <a:r>
              <a:rPr lang="en-GB" sz="2000" noProof="0" dirty="0"/>
              <a:t>Over- or under-approximation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4428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400" i="1" noProof="0" dirty="0"/>
              <a:t>Sufficient conditions:</a:t>
            </a:r>
          </a:p>
          <a:p>
            <a:r>
              <a:rPr lang="en-GB" sz="2400" noProof="0" dirty="0"/>
              <a:t>Special properties: </a:t>
            </a:r>
          </a:p>
          <a:p>
            <a:pPr lvl="1"/>
            <a:r>
              <a:rPr lang="en-GB" sz="2000" noProof="0" dirty="0"/>
              <a:t>par + seq. independence</a:t>
            </a:r>
          </a:p>
          <a:p>
            <a:pPr lvl="1"/>
            <a:r>
              <a:rPr lang="en-GB" sz="2000" noProof="0" dirty="0"/>
              <a:t>Confluence, termination, etc.</a:t>
            </a:r>
          </a:p>
          <a:p>
            <a:r>
              <a:rPr lang="en-GB" sz="2400" noProof="0" dirty="0"/>
              <a:t>Not stateful:</a:t>
            </a:r>
          </a:p>
          <a:p>
            <a:pPr lvl="1"/>
            <a:r>
              <a:rPr lang="en-GB" sz="2000" noProof="0" dirty="0"/>
              <a:t>Also for infinite transition systems</a:t>
            </a:r>
          </a:p>
          <a:p>
            <a:pPr lvl="1"/>
            <a:r>
              <a:rPr lang="en-GB" sz="2000" noProof="0" dirty="0"/>
              <a:t>Semi-decidable:</a:t>
            </a:r>
          </a:p>
          <a:p>
            <a:pPr lvl="2"/>
            <a:r>
              <a:rPr lang="en-GB" sz="1600" noProof="0" dirty="0"/>
              <a:t>Property holds if sufficient condition applies</a:t>
            </a:r>
          </a:p>
          <a:p>
            <a:pPr lvl="2"/>
            <a:r>
              <a:rPr lang="en-GB" sz="1600" noProof="0" dirty="0"/>
              <a:t>Otherwise unclear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9C592-FE28-488B-A77B-23D6CE9DF482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8451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Literature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r>
              <a:rPr lang="en-GB" sz="2000" noProof="0" dirty="0"/>
              <a:t>Hartmut </a:t>
            </a:r>
            <a:r>
              <a:rPr lang="en-GB" sz="2000" noProof="0" dirty="0" err="1"/>
              <a:t>Ehrig</a:t>
            </a:r>
            <a:r>
              <a:rPr lang="en-GB" sz="2000" noProof="0" dirty="0"/>
              <a:t>, </a:t>
            </a:r>
            <a:r>
              <a:rPr lang="en-GB" sz="2000" noProof="0" dirty="0" err="1"/>
              <a:t>Karsten</a:t>
            </a:r>
            <a:r>
              <a:rPr lang="en-GB" sz="2000" noProof="0" dirty="0"/>
              <a:t> </a:t>
            </a:r>
            <a:r>
              <a:rPr lang="en-GB" sz="2000" noProof="0" dirty="0" err="1"/>
              <a:t>Ehrig</a:t>
            </a:r>
            <a:r>
              <a:rPr lang="en-GB" sz="2000" noProof="0" dirty="0"/>
              <a:t>, Ulrike </a:t>
            </a:r>
            <a:r>
              <a:rPr lang="en-GB" sz="2000" noProof="0" dirty="0" err="1"/>
              <a:t>Prange</a:t>
            </a:r>
            <a:r>
              <a:rPr lang="en-GB" sz="2000" noProof="0" dirty="0"/>
              <a:t>, Gabriele </a:t>
            </a:r>
            <a:r>
              <a:rPr lang="en-GB" sz="2000" noProof="0" dirty="0" err="1"/>
              <a:t>Taentzer</a:t>
            </a:r>
            <a:r>
              <a:rPr lang="en-GB" sz="2000" noProof="0" dirty="0"/>
              <a:t>: Fundamentals of Algebraic Graph Transformation, Springer, 2006</a:t>
            </a:r>
          </a:p>
          <a:p>
            <a:pPr lvl="1"/>
            <a:r>
              <a:rPr lang="en-GB" sz="1800" noProof="0" dirty="0"/>
              <a:t>Chapters 3 and 5</a:t>
            </a:r>
          </a:p>
          <a:p>
            <a:r>
              <a:rPr lang="en-GB" sz="2000" noProof="0" dirty="0"/>
              <a:t>L. </a:t>
            </a:r>
            <a:r>
              <a:rPr lang="en-GB" sz="2000" noProof="0" dirty="0" err="1"/>
              <a:t>Lambers</a:t>
            </a:r>
            <a:r>
              <a:rPr lang="en-GB" sz="2000" noProof="0" dirty="0"/>
              <a:t>, H. </a:t>
            </a:r>
            <a:r>
              <a:rPr lang="en-GB" sz="2000" noProof="0" dirty="0" err="1"/>
              <a:t>Ehrig</a:t>
            </a:r>
            <a:r>
              <a:rPr lang="en-GB" sz="2000" noProof="0" dirty="0"/>
              <a:t>, U. </a:t>
            </a:r>
            <a:r>
              <a:rPr lang="en-GB" sz="2000" noProof="0" dirty="0" err="1"/>
              <a:t>Prange</a:t>
            </a:r>
            <a:r>
              <a:rPr lang="en-GB" sz="2000" noProof="0" dirty="0"/>
              <a:t>, F. </a:t>
            </a:r>
            <a:r>
              <a:rPr lang="en-GB" sz="2000" noProof="0" dirty="0" err="1"/>
              <a:t>Orejas</a:t>
            </a:r>
            <a:r>
              <a:rPr lang="en-GB" sz="2000" noProof="0" dirty="0"/>
              <a:t>: Parallelism and Concurrency in High-Level Replacement Systems with Negative Application Conditions, Electronic Notes in Theoretical Computer Science 203, 2008</a:t>
            </a:r>
          </a:p>
          <a:p>
            <a:pPr lvl="1"/>
            <a:r>
              <a:rPr lang="en-GB" sz="1600" noProof="0" dirty="0"/>
              <a:t>Chapter 2</a:t>
            </a:r>
          </a:p>
          <a:p>
            <a:r>
              <a:rPr lang="en-GB" sz="2000" noProof="0" dirty="0"/>
              <a:t>Leen </a:t>
            </a:r>
            <a:r>
              <a:rPr lang="en-GB" sz="2000" noProof="0" dirty="0" err="1"/>
              <a:t>Lambers</a:t>
            </a:r>
            <a:r>
              <a:rPr lang="en-GB" sz="2000" noProof="0" dirty="0"/>
              <a:t>: Certifying Rule-Based Models Using Graph Transformation, PhD thesis, TU Berlin, </a:t>
            </a:r>
            <a:r>
              <a:rPr lang="en-GB" sz="2000" noProof="0" dirty="0" err="1"/>
              <a:t>Fak</a:t>
            </a:r>
            <a:r>
              <a:rPr lang="en-GB" sz="2000" noProof="0" dirty="0"/>
              <a:t>. IV, 2009</a:t>
            </a:r>
          </a:p>
          <a:p>
            <a:endParaRPr lang="en-GB" sz="2000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9683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435280" cy="1470025"/>
          </a:xfrm>
        </p:spPr>
        <p:txBody>
          <a:bodyPr/>
          <a:lstStyle/>
          <a:p>
            <a:r>
              <a:rPr lang="en-GB" noProof="0" dirty="0"/>
              <a:t>Confluence and Termination of Graph Transformation Systems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Gabriele </a:t>
            </a:r>
            <a:r>
              <a:rPr lang="en-GB" noProof="0" dirty="0" err="1"/>
              <a:t>Taentzer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17987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1144"/>
            <a:ext cx="7772400" cy="1143000"/>
          </a:xfrm>
        </p:spPr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GB" noProof="0" dirty="0"/>
              <a:t>Functional behaviour:</a:t>
            </a:r>
          </a:p>
          <a:p>
            <a:pPr lvl="1"/>
            <a:r>
              <a:rPr lang="en-GB" noProof="0" dirty="0"/>
              <a:t>A confluent graph transformation system behaves deterministically globally. </a:t>
            </a:r>
          </a:p>
          <a:p>
            <a:pPr lvl="1"/>
            <a:r>
              <a:rPr lang="en-GB" noProof="0" dirty="0"/>
              <a:t>A confluent and terminating graph transformation system shows functional behaviour. </a:t>
            </a:r>
          </a:p>
          <a:p>
            <a:r>
              <a:rPr lang="en-GB" noProof="0" dirty="0"/>
              <a:t>Which sufficient criteria are there to decide the confluence of a graph transformation system?</a:t>
            </a:r>
          </a:p>
          <a:p>
            <a:pPr lvl="1"/>
            <a:r>
              <a:rPr lang="en-GB" noProof="0" dirty="0"/>
              <a:t>All rule pairs are parallel independent or:</a:t>
            </a:r>
          </a:p>
          <a:p>
            <a:pPr lvl="1"/>
            <a:r>
              <a:rPr lang="en-GB" noProof="0" dirty="0"/>
              <a:t>A critical pair is a pair of parallel dependent minimal transformations. If all critical pairs of a graph transformation system GTS are locally confluent and GTS terminates, then GTS is confluent.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70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28253" y="351073"/>
            <a:ext cx="7772400" cy="1143000"/>
          </a:xfrm>
        </p:spPr>
        <p:txBody>
          <a:bodyPr/>
          <a:lstStyle/>
          <a:p>
            <a:r>
              <a:rPr lang="en-GB" noProof="0" dirty="0"/>
              <a:t>Example: Rule application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0234" t="8889" r="20235" b="64700"/>
          <a:stretch/>
        </p:blipFill>
        <p:spPr>
          <a:xfrm>
            <a:off x="828253" y="4293096"/>
            <a:ext cx="3312369" cy="18112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20234" t="8889" r="20235" b="64700"/>
          <a:stretch/>
        </p:blipFill>
        <p:spPr>
          <a:xfrm>
            <a:off x="4788024" y="4293096"/>
            <a:ext cx="3312369" cy="181128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932040" y="5085184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39081" t="36407" r="51698" b="56524"/>
          <a:stretch/>
        </p:blipFill>
        <p:spPr>
          <a:xfrm>
            <a:off x="6785794" y="4957192"/>
            <a:ext cx="305816" cy="127992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868144" y="4869160"/>
            <a:ext cx="576064" cy="329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39399" t="7037" r="31804" b="68947"/>
          <a:stretch/>
        </p:blipFill>
        <p:spPr>
          <a:xfrm>
            <a:off x="3248409" y="1494073"/>
            <a:ext cx="2151683" cy="221187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403648" y="256490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Rule </a:t>
            </a:r>
            <a:r>
              <a:rPr lang="de-DE" dirty="0" err="1"/>
              <a:t>get</a:t>
            </a:r>
            <a:r>
              <a:rPr lang="de-DE" dirty="0"/>
              <a:t>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41981" y="385175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Graph G: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969683" y="389834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Graph H:</a:t>
            </a:r>
          </a:p>
        </p:txBody>
      </p:sp>
      <p:sp>
        <p:nvSpPr>
          <p:cNvPr id="17" name="Pfeil: nach rechts 16"/>
          <p:cNvSpPr/>
          <p:nvPr/>
        </p:nvSpPr>
        <p:spPr>
          <a:xfrm>
            <a:off x="4140622" y="4869160"/>
            <a:ext cx="647402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8185-549D-4129-940C-103FC485F2D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0744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02" y="487805"/>
            <a:ext cx="8278688" cy="1143000"/>
          </a:xfrm>
        </p:spPr>
        <p:txBody>
          <a:bodyPr/>
          <a:lstStyle/>
          <a:p>
            <a:r>
              <a:rPr lang="en-GB" noProof="0" dirty="0"/>
              <a:t>Confluence: definition and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2776" y="1871091"/>
                <a:ext cx="4390256" cy="4114800"/>
              </a:xfrm>
            </p:spPr>
            <p:txBody>
              <a:bodyPr/>
              <a:lstStyle/>
              <a:p>
                <a:r>
                  <a:rPr lang="en-GB" sz="2000" noProof="0" dirty="0"/>
                  <a:t>A graph transformation system GTS is called </a:t>
                </a:r>
                <a:r>
                  <a:rPr lang="en-GB" sz="2000" i="1" noProof="0" dirty="0"/>
                  <a:t>confluent</a:t>
                </a:r>
                <a:r>
                  <a:rPr lang="en-GB" sz="2000" noProof="0" dirty="0"/>
                  <a:t> if, for all pairs of transformations G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⇒∗</m:t>
                    </m:r>
                  </m:oMath>
                </a14:m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1</a:t>
                </a:r>
                <a:r>
                  <a:rPr lang="en-GB" sz="2000" noProof="0" dirty="0"/>
                  <a:t> and G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⇒∗</m:t>
                    </m:r>
                  </m:oMath>
                </a14:m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2</a:t>
                </a:r>
                <a:r>
                  <a:rPr lang="en-GB" sz="2000" noProof="0" dirty="0"/>
                  <a:t>, there is a graph X and transformations H</a:t>
                </a:r>
                <a:r>
                  <a:rPr lang="en-GB" sz="2000" baseline="-25000" noProof="0" dirty="0"/>
                  <a:t>1</a:t>
                </a:r>
                <a:r>
                  <a:rPr lang="en-GB" sz="2000" noProof="0" dirty="0"/>
                  <a:t>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⇒∗</m:t>
                    </m:r>
                  </m:oMath>
                </a14:m>
                <a:r>
                  <a:rPr lang="en-GB" sz="2000" noProof="0" dirty="0"/>
                  <a:t> X and    H</a:t>
                </a:r>
                <a:r>
                  <a:rPr lang="en-GB" sz="2000" baseline="-25000" noProof="0" dirty="0"/>
                  <a:t>2</a:t>
                </a:r>
                <a:r>
                  <a:rPr lang="en-GB" sz="2000" noProof="0" dirty="0"/>
                  <a:t>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⇒∗ </m:t>
                    </m:r>
                  </m:oMath>
                </a14:m>
                <a:r>
                  <a:rPr lang="en-GB" sz="2000" noProof="0" dirty="0"/>
                  <a:t>X.</a:t>
                </a:r>
              </a:p>
              <a:p>
                <a:r>
                  <a:rPr lang="en-GB" sz="2000" noProof="0" dirty="0"/>
                  <a:t>A GTS is </a:t>
                </a:r>
                <a:r>
                  <a:rPr lang="en-GB" sz="2000" i="1" noProof="0" dirty="0"/>
                  <a:t>locally confluent</a:t>
                </a:r>
                <a:r>
                  <a:rPr lang="en-GB" sz="2000" noProof="0" dirty="0"/>
                  <a:t> if it is confluent for all transformation steps G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1</a:t>
                </a:r>
                <a:r>
                  <a:rPr lang="en-GB" sz="2000" noProof="0" dirty="0"/>
                  <a:t> and G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2</a:t>
                </a:r>
                <a:r>
                  <a:rPr lang="en-GB" sz="2000" noProof="0" dirty="0"/>
                  <a:t>. </a:t>
                </a:r>
              </a:p>
              <a:p>
                <a:r>
                  <a:rPr lang="en-GB" sz="2000" noProof="0" dirty="0"/>
                  <a:t>Theorem: Any transformation system that is locally confluent and terminating is confluent.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2776" y="1871091"/>
                <a:ext cx="4390256" cy="4114800"/>
              </a:xfrm>
              <a:blipFill>
                <a:blip r:embed="rId3"/>
                <a:stretch>
                  <a:fillRect l="-1250" t="-741" r="-4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 flipH="1">
            <a:off x="6745055" y="2602920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</a:p>
        </p:txBody>
      </p:sp>
      <p:sp>
        <p:nvSpPr>
          <p:cNvPr id="9" name="Textfeld 8"/>
          <p:cNvSpPr txBox="1"/>
          <p:nvPr/>
        </p:nvSpPr>
        <p:spPr>
          <a:xfrm flipH="1">
            <a:off x="5493280" y="3750573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 flipH="1">
            <a:off x="8051526" y="3684566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 flipH="1">
            <a:off x="6808424" y="4882404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feil nach rechts 11"/>
          <p:cNvSpPr/>
          <p:nvPr/>
        </p:nvSpPr>
        <p:spPr>
          <a:xfrm rot="2347518">
            <a:off x="7157703" y="3184449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feil nach rechts 12"/>
          <p:cNvSpPr/>
          <p:nvPr/>
        </p:nvSpPr>
        <p:spPr>
          <a:xfrm rot="2357228">
            <a:off x="5868452" y="4386635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feil nach rechts 13"/>
          <p:cNvSpPr/>
          <p:nvPr/>
        </p:nvSpPr>
        <p:spPr>
          <a:xfrm rot="8065288">
            <a:off x="5859229" y="3241333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feil nach rechts 14"/>
          <p:cNvSpPr/>
          <p:nvPr/>
        </p:nvSpPr>
        <p:spPr>
          <a:xfrm rot="8065288">
            <a:off x="7175124" y="4324998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 flipH="1">
            <a:off x="7657816" y="2959989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 flipH="1">
            <a:off x="6005043" y="2957083"/>
            <a:ext cx="69317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sp>
        <p:nvSpPr>
          <p:cNvPr id="18" name="Textfeld 17"/>
          <p:cNvSpPr txBox="1"/>
          <p:nvPr/>
        </p:nvSpPr>
        <p:spPr>
          <a:xfrm flipH="1">
            <a:off x="5852619" y="4447424"/>
            <a:ext cx="78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 flipH="1">
            <a:off x="7820025" y="4369511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9C592-FE28-488B-A77B-23D6CE9DF482}" type="slidenum">
              <a:rPr lang="de-DE" smtClean="0"/>
              <a:pPr>
                <a:defRPr/>
              </a:pPr>
              <a:t>110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2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Confluence: Sufficient criteria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6254"/>
            <a:ext cx="4390256" cy="4114800"/>
          </a:xfrm>
        </p:spPr>
        <p:txBody>
          <a:bodyPr/>
          <a:lstStyle/>
          <a:p>
            <a:r>
              <a:rPr lang="en-GB" sz="2000" noProof="0" dirty="0"/>
              <a:t>Theorem: If all rule pairs of a GTS are parallel independent, the GTS is confluent. </a:t>
            </a:r>
          </a:p>
          <a:p>
            <a:r>
              <a:rPr lang="en-GB" sz="2000" noProof="0" dirty="0"/>
              <a:t>If there are also parallel dependent rule pairs in GTS: </a:t>
            </a:r>
          </a:p>
          <a:p>
            <a:pPr lvl="1"/>
            <a:r>
              <a:rPr lang="en-GB" sz="1800" noProof="0" dirty="0"/>
              <a:t>If all pairs of dependent, minimal rule applications are locally confluent, then all rule applications of the GTS are locally confluent.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 flipH="1">
            <a:off x="6745055" y="2602920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</a:p>
        </p:txBody>
      </p:sp>
      <p:sp>
        <p:nvSpPr>
          <p:cNvPr id="9" name="Textfeld 8"/>
          <p:cNvSpPr txBox="1"/>
          <p:nvPr/>
        </p:nvSpPr>
        <p:spPr>
          <a:xfrm flipH="1">
            <a:off x="5493280" y="3750573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 flipH="1">
            <a:off x="8051526" y="3684566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 flipH="1">
            <a:off x="6808424" y="4882404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feil nach rechts 11"/>
          <p:cNvSpPr/>
          <p:nvPr/>
        </p:nvSpPr>
        <p:spPr>
          <a:xfrm rot="2347518">
            <a:off x="7157703" y="3184449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feil nach rechts 12"/>
          <p:cNvSpPr/>
          <p:nvPr/>
        </p:nvSpPr>
        <p:spPr>
          <a:xfrm rot="2357228">
            <a:off x="5868452" y="4386635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feil nach rechts 13"/>
          <p:cNvSpPr/>
          <p:nvPr/>
        </p:nvSpPr>
        <p:spPr>
          <a:xfrm rot="8065288">
            <a:off x="5859228" y="3241332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feil nach rechts 14"/>
          <p:cNvSpPr/>
          <p:nvPr/>
        </p:nvSpPr>
        <p:spPr>
          <a:xfrm rot="8065288">
            <a:off x="7175124" y="4324998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 flipH="1">
            <a:off x="7657816" y="2959989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 flipH="1">
            <a:off x="6005043" y="2957083"/>
            <a:ext cx="69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r1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 flipH="1">
            <a:off x="5852619" y="4447424"/>
            <a:ext cx="78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 flipH="1">
            <a:off x="7820025" y="4369511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9C592-FE28-488B-A77B-23D6CE9DF482}" type="slidenum">
              <a:rPr lang="de-DE" smtClean="0"/>
              <a:pPr>
                <a:defRPr/>
              </a:pPr>
              <a:t>111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7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404664"/>
            <a:ext cx="9217024" cy="1143000"/>
          </a:xfrm>
        </p:spPr>
        <p:txBody>
          <a:bodyPr/>
          <a:lstStyle/>
          <a:p>
            <a:r>
              <a:rPr lang="en-GB" sz="3600" noProof="0" dirty="0"/>
              <a:t>Example: Circular buffer and confluence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27584" y="1412776"/>
            <a:ext cx="7772400" cy="2157211"/>
          </a:xfrm>
        </p:spPr>
        <p:txBody>
          <a:bodyPr/>
          <a:lstStyle/>
          <a:p>
            <a:r>
              <a:rPr lang="en-GB" noProof="0" dirty="0"/>
              <a:t>Are there pairs of minimal, dependent control applications?</a:t>
            </a:r>
          </a:p>
          <a:p>
            <a:pPr lvl="1"/>
            <a:r>
              <a:rPr lang="en-GB" noProof="0" dirty="0"/>
              <a:t>Minimal: Overlap of the left-hand sides of rules only</a:t>
            </a:r>
          </a:p>
          <a:p>
            <a:pPr lvl="1"/>
            <a:r>
              <a:rPr lang="en-GB" noProof="0" dirty="0"/>
              <a:t> (</a:t>
            </a:r>
            <a:r>
              <a:rPr lang="en-GB" noProof="0" dirty="0" err="1"/>
              <a:t>put,extend</a:t>
            </a:r>
            <a:r>
              <a:rPr lang="en-GB" noProof="0" dirty="0"/>
              <a:t>) and (</a:t>
            </a:r>
            <a:r>
              <a:rPr lang="en-GB" noProof="0" dirty="0" err="1"/>
              <a:t>get,extend</a:t>
            </a:r>
            <a:r>
              <a:rPr lang="en-GB" noProof="0" dirty="0"/>
              <a:t>) with overlapping next-edge.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821" t="5901" r="4704" b="62600"/>
          <a:stretch/>
        </p:blipFill>
        <p:spPr>
          <a:xfrm>
            <a:off x="2123728" y="3106714"/>
            <a:ext cx="5447561" cy="22387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flipH="1">
            <a:off x="1456447" y="5438301"/>
            <a:ext cx="651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/>
              <a:t>For rules with NACs, parts of the NACs may also need to be overlapped.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25499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443466" y="338523"/>
            <a:ext cx="2472350" cy="587152"/>
          </a:xfrm>
        </p:spPr>
        <p:txBody>
          <a:bodyPr/>
          <a:lstStyle/>
          <a:p>
            <a:r>
              <a:rPr lang="en-GB" sz="2400" noProof="0" dirty="0"/>
              <a:t>Example: Critical pair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25640" t="20228" r="52520" b="52126"/>
          <a:stretch/>
        </p:blipFill>
        <p:spPr>
          <a:xfrm>
            <a:off x="3491880" y="404664"/>
            <a:ext cx="1872208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27320" t="20228" r="54200" b="62759"/>
          <a:stretch/>
        </p:blipFill>
        <p:spPr>
          <a:xfrm>
            <a:off x="846212" y="2636912"/>
            <a:ext cx="1584176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26480" t="20926" r="54200" b="50365"/>
          <a:stretch/>
        </p:blipFill>
        <p:spPr>
          <a:xfrm>
            <a:off x="6876256" y="2240868"/>
            <a:ext cx="1656184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l="27320" t="20228" r="53360" b="51063"/>
          <a:stretch/>
        </p:blipFill>
        <p:spPr>
          <a:xfrm>
            <a:off x="4932040" y="3861048"/>
            <a:ext cx="1656184" cy="1944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/>
          <a:srcRect l="26480" t="19165" r="54200" b="54253"/>
          <a:stretch/>
        </p:blipFill>
        <p:spPr>
          <a:xfrm>
            <a:off x="2915816" y="3933056"/>
            <a:ext cx="1656184" cy="18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Pfeil nach rechts 12"/>
          <p:cNvSpPr/>
          <p:nvPr/>
        </p:nvSpPr>
        <p:spPr>
          <a:xfrm rot="8065288">
            <a:off x="2013143" y="1694118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feil nach rechts 13"/>
          <p:cNvSpPr/>
          <p:nvPr/>
        </p:nvSpPr>
        <p:spPr>
          <a:xfrm rot="8065288">
            <a:off x="6722344" y="4567086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feil nach rechts 14"/>
          <p:cNvSpPr/>
          <p:nvPr/>
        </p:nvSpPr>
        <p:spPr>
          <a:xfrm rot="2347518">
            <a:off x="5694216" y="1662232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feil nach rechts 15"/>
          <p:cNvSpPr/>
          <p:nvPr/>
        </p:nvSpPr>
        <p:spPr>
          <a:xfrm rot="2347518">
            <a:off x="1796742" y="4535199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51281" y="155679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367006" y="468911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00192" y="147485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extend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367381" y="468016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extend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514555" y="4699030"/>
            <a:ext cx="46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&lt;&gt;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971600" y="572235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85800" y="5877870"/>
            <a:ext cx="841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no rule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</a:t>
            </a:r>
            <a:r>
              <a:rPr kumimoji="0" lang="de-DE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critical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pair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confluent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8185-549D-4129-940C-103FC485F2D9}" type="slidenum">
              <a:rPr lang="de-DE" smtClean="0"/>
              <a:pPr>
                <a:defRPr/>
              </a:pPr>
              <a:t>113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2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/>
      <p:bldP spid="20" grpId="0"/>
      <p:bldP spid="21" grpId="0"/>
      <p:bldP spid="2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Definition: Critical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Given two rules 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= (L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,R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) and 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= (L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,R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).</a:t>
                </a:r>
              </a:p>
              <a:p>
                <a:r>
                  <a:rPr lang="en-GB" noProof="0" dirty="0"/>
                  <a:t>A critical pair is a pair of parallel dependent rule  applications K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r1,m1</a:t>
                </a:r>
                <a:r>
                  <a:rPr lang="en-GB" noProof="0" dirty="0"/>
                  <a:t> P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K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r2,m2</a:t>
                </a:r>
                <a:r>
                  <a:rPr lang="en-GB" noProof="0" dirty="0"/>
                  <a:t> P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, so that m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(L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m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(L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) = K. </a:t>
                </a:r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8" t="-1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 flipH="1">
            <a:off x="4151788" y="3936027"/>
            <a:ext cx="37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</p:txBody>
      </p:sp>
      <p:sp>
        <p:nvSpPr>
          <p:cNvPr id="8" name="Textfeld 7"/>
          <p:cNvSpPr txBox="1"/>
          <p:nvPr/>
        </p:nvSpPr>
        <p:spPr>
          <a:xfrm flipH="1">
            <a:off x="2900013" y="5083680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 flipH="1">
            <a:off x="5458259" y="5017673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" name="Pfeil nach rechts 9"/>
          <p:cNvSpPr/>
          <p:nvPr/>
        </p:nvSpPr>
        <p:spPr>
          <a:xfrm rot="2347518">
            <a:off x="4564436" y="4517556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feil nach rechts 10"/>
          <p:cNvSpPr/>
          <p:nvPr/>
        </p:nvSpPr>
        <p:spPr>
          <a:xfrm rot="8065288">
            <a:off x="3265961" y="4574439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 flipH="1">
            <a:off x="3032316" y="4293095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r1,m1</a:t>
            </a:r>
          </a:p>
        </p:txBody>
      </p:sp>
      <p:sp>
        <p:nvSpPr>
          <p:cNvPr id="15" name="Textfeld 14"/>
          <p:cNvSpPr txBox="1"/>
          <p:nvPr/>
        </p:nvSpPr>
        <p:spPr>
          <a:xfrm flipH="1">
            <a:off x="5049230" y="4293095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latin typeface="Arial"/>
              </a:rPr>
              <a:t>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</a:t>
            </a:r>
            <a:r>
              <a:rPr kumimoji="0" lang="de-DE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8308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9001000" cy="1143000"/>
          </a:xfrm>
        </p:spPr>
        <p:txBody>
          <a:bodyPr/>
          <a:lstStyle/>
          <a:p>
            <a:r>
              <a:rPr lang="en-GB" noProof="0" dirty="0"/>
              <a:t>Embedding of rule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>
              <a:xfrm>
                <a:off x="750489" y="1981200"/>
                <a:ext cx="4757615" cy="4114800"/>
              </a:xfrm>
            </p:spPr>
            <p:txBody>
              <a:bodyPr/>
              <a:lstStyle/>
              <a:p>
                <a:r>
                  <a:rPr lang="en-GB" noProof="0" dirty="0"/>
                  <a:t>Theorem: A sequence of rule applications t: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⇒∗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H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 may be embedded into a larger context       t': G'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⇒∗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H'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 at an injective graph morphism m: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noProof="0" dirty="0"/>
                  <a:t>G' if </a:t>
                </a:r>
              </a:p>
              <a:p>
                <a:pPr lvl="1"/>
                <a:r>
                  <a:rPr lang="en-GB" noProof="0" dirty="0"/>
                  <a:t>m does not produce dangling edges in any rule application in t.     Then, there is a unique embedding </a:t>
                </a:r>
                <a:r>
                  <a:rPr lang="en-GB" noProof="0" dirty="0" err="1"/>
                  <a:t>H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H'</a:t>
                </a:r>
                <a:r>
                  <a:rPr lang="en-GB" baseline="-25000" noProof="0" dirty="0" err="1"/>
                  <a:t>n</a:t>
                </a:r>
                <a:r>
                  <a:rPr lang="en-GB" baseline="-25000" noProof="0" dirty="0"/>
                  <a:t>.</a:t>
                </a:r>
              </a:p>
              <a:p>
                <a:pPr marL="0" indent="0">
                  <a:buNone/>
                </a:pPr>
                <a:r>
                  <a:rPr lang="en-GB" noProof="0" dirty="0"/>
                  <a:t> </a:t>
                </a:r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489" y="1981200"/>
                <a:ext cx="4757615" cy="4114800"/>
              </a:xfrm>
              <a:blipFill>
                <a:blip r:embed="rId2"/>
                <a:stretch>
                  <a:fillRect l="-1665" t="-1037" r="-13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 flipH="1">
            <a:off x="6242297" y="2218026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</a:p>
        </p:txBody>
      </p:sp>
      <p:sp>
        <p:nvSpPr>
          <p:cNvPr id="8" name="Textfeld 7"/>
          <p:cNvSpPr txBox="1"/>
          <p:nvPr/>
        </p:nvSpPr>
        <p:spPr>
          <a:xfrm flipH="1">
            <a:off x="7904860" y="2176513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6819257" y="2218026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 flipH="1">
            <a:off x="7000257" y="1865971"/>
            <a:ext cx="69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 flipH="1">
            <a:off x="6227287" y="3645024"/>
            <a:ext cx="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G‘</a:t>
            </a:r>
          </a:p>
        </p:txBody>
      </p:sp>
      <p:sp>
        <p:nvSpPr>
          <p:cNvPr id="12" name="Textfeld 11"/>
          <p:cNvSpPr txBox="1"/>
          <p:nvPr/>
        </p:nvSpPr>
        <p:spPr>
          <a:xfrm flipH="1">
            <a:off x="7889851" y="3603511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H'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6804248" y="3645024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 flipH="1">
            <a:off x="7068668" y="3300675"/>
            <a:ext cx="69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Gerade Verbindung mit Pfeil 15"/>
          <p:cNvCxnSpPr>
            <a:stCxn id="7" idx="2"/>
            <a:endCxn id="11" idx="0"/>
          </p:cNvCxnSpPr>
          <p:nvPr/>
        </p:nvCxnSpPr>
        <p:spPr>
          <a:xfrm>
            <a:off x="6430594" y="2669364"/>
            <a:ext cx="13665" cy="975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8085861" y="2545845"/>
            <a:ext cx="1" cy="1032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 flipH="1">
            <a:off x="6090837" y="2974215"/>
            <a:ext cx="69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>
          <a:xfrm flipH="1">
            <a:off x="6000558" y="2193972"/>
            <a:ext cx="32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rgbClr val="000000"/>
                </a:solidFill>
                <a:latin typeface="Arial"/>
              </a:rPr>
              <a:t>t: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feld 30"/>
          <p:cNvSpPr txBox="1"/>
          <p:nvPr/>
        </p:nvSpPr>
        <p:spPr>
          <a:xfrm flipH="1">
            <a:off x="5903271" y="3608497"/>
            <a:ext cx="399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rgbClr val="000000"/>
                </a:solidFill>
                <a:latin typeface="Arial"/>
              </a:rPr>
              <a:t>t‘: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1679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84" y="300873"/>
            <a:ext cx="9001000" cy="1143000"/>
          </a:xfrm>
        </p:spPr>
        <p:txBody>
          <a:bodyPr/>
          <a:lstStyle/>
          <a:p>
            <a:r>
              <a:rPr lang="en-GB" sz="3600" noProof="0" dirty="0"/>
              <a:t>Completeness of the set of critical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>
              <a:xfrm>
                <a:off x="707293" y="1566813"/>
                <a:ext cx="7772400" cy="23613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noProof="0" dirty="0"/>
                  <a:t>Theorem: Given a GTS, for each pair of parallel dependent rule applications t</a:t>
                </a:r>
                <a:r>
                  <a:rPr lang="en-GB" sz="2000" baseline="-25000" noProof="0" dirty="0"/>
                  <a:t>1</a:t>
                </a:r>
                <a:r>
                  <a:rPr lang="en-GB" sz="2000" noProof="0" dirty="0"/>
                  <a:t>: G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r1,m1</a:t>
                </a:r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1</a:t>
                </a:r>
                <a:r>
                  <a:rPr lang="en-GB" sz="2000" noProof="0" dirty="0"/>
                  <a:t> and t</a:t>
                </a:r>
                <a:r>
                  <a:rPr lang="en-GB" sz="2000" baseline="-25000" noProof="0" dirty="0"/>
                  <a:t>2</a:t>
                </a:r>
                <a:r>
                  <a:rPr lang="en-GB" sz="2000" noProof="0" dirty="0"/>
                  <a:t>: G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r2,m2</a:t>
                </a:r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2</a:t>
                </a:r>
                <a:r>
                  <a:rPr lang="en-GB" sz="2000" noProof="0" dirty="0"/>
                  <a:t>, there is a critical pair (K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r1,o1</a:t>
                </a:r>
                <a:r>
                  <a:rPr lang="en-GB" sz="2000" noProof="0" dirty="0"/>
                  <a:t> P</a:t>
                </a:r>
                <a:r>
                  <a:rPr lang="en-GB" sz="2000" baseline="-25000" noProof="0" dirty="0"/>
                  <a:t>1</a:t>
                </a:r>
                <a:r>
                  <a:rPr lang="en-GB" sz="2000" noProof="0" dirty="0"/>
                  <a:t>, K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r2,o2 </a:t>
                </a:r>
                <a:r>
                  <a:rPr lang="en-GB" sz="2000" noProof="0" dirty="0"/>
                  <a:t>P</a:t>
                </a:r>
                <a:r>
                  <a:rPr lang="en-GB" sz="2000" baseline="-25000" noProof="0" dirty="0"/>
                  <a:t>2</a:t>
                </a:r>
                <a:r>
                  <a:rPr lang="en-GB" sz="2000" noProof="0" dirty="0"/>
                  <a:t>) and a graph morphism m: K </a:t>
                </a:r>
                <a14:m>
                  <m:oMath xmlns:m="http://schemas.openxmlformats.org/officeDocument/2006/math">
                    <m:r>
                      <a:rPr lang="en-GB" sz="2000" noProof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noProof="0" dirty="0"/>
                  <a:t>G so that the critical pair can be embedded into (t1,t2).</a:t>
                </a:r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293" y="1566813"/>
                <a:ext cx="7772400" cy="2361342"/>
              </a:xfrm>
              <a:blipFill>
                <a:blip r:embed="rId2"/>
                <a:stretch>
                  <a:fillRect l="-784" t="-1034" r="-1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 flipH="1">
            <a:off x="4499096" y="4221088"/>
            <a:ext cx="37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</p:txBody>
      </p:sp>
      <p:sp>
        <p:nvSpPr>
          <p:cNvPr id="8" name="Textfeld 7"/>
          <p:cNvSpPr txBox="1"/>
          <p:nvPr/>
        </p:nvSpPr>
        <p:spPr>
          <a:xfrm flipH="1">
            <a:off x="6161659" y="4179575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5076056" y="4221088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 flipH="1">
            <a:off x="4484086" y="5648086"/>
            <a:ext cx="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</a:p>
        </p:txBody>
      </p:sp>
      <p:sp>
        <p:nvSpPr>
          <p:cNvPr id="12" name="Textfeld 11"/>
          <p:cNvSpPr txBox="1"/>
          <p:nvPr/>
        </p:nvSpPr>
        <p:spPr>
          <a:xfrm flipH="1">
            <a:off x="6146650" y="5606573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5061047" y="5648086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Gerade Verbindung mit Pfeil 14"/>
          <p:cNvCxnSpPr>
            <a:stCxn id="7" idx="2"/>
            <a:endCxn id="11" idx="0"/>
          </p:cNvCxnSpPr>
          <p:nvPr/>
        </p:nvCxnSpPr>
        <p:spPr>
          <a:xfrm>
            <a:off x="4687393" y="4590420"/>
            <a:ext cx="13665" cy="1057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342660" y="4548907"/>
            <a:ext cx="1" cy="1032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 flipH="1">
            <a:off x="4347636" y="4977277"/>
            <a:ext cx="69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Pfeil nach rechts 17"/>
          <p:cNvSpPr/>
          <p:nvPr/>
        </p:nvSpPr>
        <p:spPr>
          <a:xfrm rot="10800000">
            <a:off x="3345082" y="4244117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Pfeil nach rechts 18"/>
          <p:cNvSpPr/>
          <p:nvPr/>
        </p:nvSpPr>
        <p:spPr>
          <a:xfrm rot="10800000">
            <a:off x="3347836" y="5649538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 flipH="1">
            <a:off x="2851493" y="4222682"/>
            <a:ext cx="49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5" name="Textfeld 24"/>
          <p:cNvSpPr txBox="1"/>
          <p:nvPr/>
        </p:nvSpPr>
        <p:spPr>
          <a:xfrm flipH="1">
            <a:off x="2881313" y="5650904"/>
            <a:ext cx="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6" name="Gerade Verbindung mit Pfeil 25"/>
          <p:cNvCxnSpPr>
            <a:stCxn id="24" idx="2"/>
            <a:endCxn id="25" idx="0"/>
          </p:cNvCxnSpPr>
          <p:nvPr/>
        </p:nvCxnSpPr>
        <p:spPr>
          <a:xfrm flipH="1">
            <a:off x="3098285" y="4592014"/>
            <a:ext cx="1" cy="1058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 flipH="1">
            <a:off x="3631804" y="3954368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r1,o1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feld 32"/>
          <p:cNvSpPr txBox="1"/>
          <p:nvPr/>
        </p:nvSpPr>
        <p:spPr>
          <a:xfrm flipH="1">
            <a:off x="5142740" y="3927460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r2,o2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feld 33"/>
          <p:cNvSpPr txBox="1"/>
          <p:nvPr/>
        </p:nvSpPr>
        <p:spPr>
          <a:xfrm flipH="1">
            <a:off x="3530607" y="5347110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latin typeface="Arial"/>
              </a:rPr>
              <a:t>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1,m1</a:t>
            </a:r>
          </a:p>
        </p:txBody>
      </p:sp>
      <p:sp>
        <p:nvSpPr>
          <p:cNvPr id="35" name="Textfeld 34"/>
          <p:cNvSpPr txBox="1"/>
          <p:nvPr/>
        </p:nvSpPr>
        <p:spPr>
          <a:xfrm flipH="1">
            <a:off x="5136004" y="5332729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latin typeface="Arial"/>
              </a:rPr>
              <a:t>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</a:t>
            </a:r>
            <a:r>
              <a:rPr kumimoji="0" lang="de-DE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47070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79650"/>
            <a:ext cx="7772400" cy="1143000"/>
          </a:xfrm>
        </p:spPr>
        <p:txBody>
          <a:bodyPr/>
          <a:lstStyle/>
          <a:p>
            <a:r>
              <a:rPr lang="en-GB" noProof="0" dirty="0"/>
              <a:t>Local Confluence Theorem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066946"/>
            <a:ext cx="7990656" cy="936104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A graph transformation system is locally confluent if all its critical pairs are strictly locally confluent.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3" name="Gruppieren 52"/>
          <p:cNvGrpSpPr/>
          <p:nvPr/>
        </p:nvGrpSpPr>
        <p:grpSpPr>
          <a:xfrm>
            <a:off x="827584" y="2003050"/>
            <a:ext cx="5269146" cy="2324455"/>
            <a:chOff x="2071949" y="2031899"/>
            <a:chExt cx="5269146" cy="2324455"/>
          </a:xfrm>
        </p:grpSpPr>
        <p:sp>
          <p:nvSpPr>
            <p:cNvPr id="19" name="Textfeld 18"/>
            <p:cNvSpPr txBox="1"/>
            <p:nvPr/>
          </p:nvSpPr>
          <p:spPr>
            <a:xfrm flipH="1">
              <a:off x="4309145" y="2032510"/>
              <a:ext cx="376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 flipH="1">
              <a:off x="2071949" y="3987022"/>
              <a:ext cx="603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  <a:r>
                <a:rPr kumimoji="0" lang="de-DE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 flipH="1">
              <a:off x="6737174" y="3865329"/>
              <a:ext cx="603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  <a:r>
                <a:rPr kumimoji="0" lang="de-DE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3" name="Pfeil nach rechts 22"/>
            <p:cNvSpPr/>
            <p:nvPr/>
          </p:nvSpPr>
          <p:spPr>
            <a:xfrm rot="8065288">
              <a:off x="2221006" y="2921763"/>
              <a:ext cx="2148040" cy="36831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Pfeil nach rechts 24"/>
            <p:cNvSpPr/>
            <p:nvPr/>
          </p:nvSpPr>
          <p:spPr>
            <a:xfrm rot="2405668">
              <a:off x="4734322" y="2816845"/>
              <a:ext cx="2148040" cy="36831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 flipH="1">
              <a:off x="2935723" y="2698374"/>
              <a:ext cx="693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r1</a:t>
              </a:r>
              <a:endParaRPr kumimoji="0" lang="de-DE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 flipH="1">
              <a:off x="5917569" y="2668434"/>
              <a:ext cx="112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r2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994524" y="4013954"/>
            <a:ext cx="4585275" cy="2167485"/>
            <a:chOff x="2238889" y="4042803"/>
            <a:chExt cx="4585275" cy="2167485"/>
          </a:xfrm>
        </p:grpSpPr>
        <p:sp>
          <p:nvSpPr>
            <p:cNvPr id="20" name="Textfeld 19"/>
            <p:cNvSpPr txBox="1"/>
            <p:nvPr/>
          </p:nvSpPr>
          <p:spPr>
            <a:xfrm flipH="1">
              <a:off x="4389090" y="5840956"/>
              <a:ext cx="484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G‘</a:t>
              </a:r>
            </a:p>
          </p:txBody>
        </p:sp>
        <p:sp>
          <p:nvSpPr>
            <p:cNvPr id="24" name="Pfeil nach rechts 23"/>
            <p:cNvSpPr/>
            <p:nvPr/>
          </p:nvSpPr>
          <p:spPr>
            <a:xfrm rot="8065288">
              <a:off x="4812402" y="4932667"/>
              <a:ext cx="2148040" cy="36831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Pfeil nach rechts 25"/>
            <p:cNvSpPr/>
            <p:nvPr/>
          </p:nvSpPr>
          <p:spPr>
            <a:xfrm rot="2385086">
              <a:off x="2238889" y="5075836"/>
              <a:ext cx="2148040" cy="36831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 flipH="1">
              <a:off x="2857896" y="5186052"/>
              <a:ext cx="78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 flipH="1">
              <a:off x="6035675" y="5075326"/>
              <a:ext cx="78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Gerade Verbindung mit Pfeil 42"/>
            <p:cNvCxnSpPr>
              <a:endCxn id="20" idx="0"/>
            </p:cNvCxnSpPr>
            <p:nvPr/>
          </p:nvCxnSpPr>
          <p:spPr>
            <a:xfrm>
              <a:off x="4628291" y="5439703"/>
              <a:ext cx="2976" cy="4012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ieren 79"/>
          <p:cNvGrpSpPr/>
          <p:nvPr/>
        </p:nvGrpSpPr>
        <p:grpSpPr>
          <a:xfrm>
            <a:off x="1346435" y="2397243"/>
            <a:ext cx="4032449" cy="1954508"/>
            <a:chOff x="2563873" y="2401842"/>
            <a:chExt cx="4032449" cy="1954508"/>
          </a:xfrm>
        </p:grpSpPr>
        <p:sp>
          <p:nvSpPr>
            <p:cNvPr id="15" name="Textfeld 14"/>
            <p:cNvSpPr txBox="1"/>
            <p:nvPr/>
          </p:nvSpPr>
          <p:spPr>
            <a:xfrm flipH="1">
              <a:off x="5233167" y="3196438"/>
              <a:ext cx="112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r2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flipH="1">
              <a:off x="4320406" y="2839369"/>
              <a:ext cx="376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 flipH="1">
              <a:off x="5626877" y="3921015"/>
              <a:ext cx="603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</a:t>
              </a:r>
              <a:r>
                <a:rPr kumimoji="0" lang="de-DE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" name="Pfeil nach rechts 10"/>
            <p:cNvSpPr/>
            <p:nvPr/>
          </p:nvSpPr>
          <p:spPr>
            <a:xfrm rot="2347518">
              <a:off x="4733054" y="3420898"/>
              <a:ext cx="924140" cy="37566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 flipH="1">
              <a:off x="3580394" y="3193532"/>
              <a:ext cx="693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r1</a:t>
              </a:r>
              <a:endParaRPr kumimoji="0" lang="de-DE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3" name="Gerade Verbindung mit Pfeil 32"/>
            <p:cNvCxnSpPr>
              <a:stCxn id="7" idx="0"/>
              <a:endCxn id="19" idx="2"/>
            </p:cNvCxnSpPr>
            <p:nvPr/>
          </p:nvCxnSpPr>
          <p:spPr>
            <a:xfrm flipH="1" flipV="1">
              <a:off x="4497442" y="2401842"/>
              <a:ext cx="11261" cy="4375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 flipV="1">
              <a:off x="6128114" y="4085492"/>
              <a:ext cx="468208" cy="2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Pfeil nach rechts 76"/>
            <p:cNvSpPr/>
            <p:nvPr/>
          </p:nvSpPr>
          <p:spPr>
            <a:xfrm rot="8065288">
              <a:off x="3434577" y="3477779"/>
              <a:ext cx="942588" cy="36831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8" name="Gerade Verbindung mit Pfeil 77"/>
            <p:cNvCxnSpPr/>
            <p:nvPr/>
          </p:nvCxnSpPr>
          <p:spPr>
            <a:xfrm flipH="1">
              <a:off x="2563873" y="4171687"/>
              <a:ext cx="5047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/>
            <p:cNvSpPr txBox="1"/>
            <p:nvPr/>
          </p:nvSpPr>
          <p:spPr>
            <a:xfrm flipH="1">
              <a:off x="3068627" y="3987018"/>
              <a:ext cx="603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</a:t>
              </a:r>
              <a:r>
                <a:rPr kumimoji="0" lang="de-DE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2242097" y="4155641"/>
            <a:ext cx="2760224" cy="1165393"/>
            <a:chOff x="3427969" y="4274308"/>
            <a:chExt cx="2760224" cy="1165393"/>
          </a:xfrm>
        </p:grpSpPr>
        <p:sp>
          <p:nvSpPr>
            <p:cNvPr id="18" name="Textfeld 17"/>
            <p:cNvSpPr txBox="1"/>
            <p:nvPr/>
          </p:nvSpPr>
          <p:spPr>
            <a:xfrm flipH="1">
              <a:off x="5399704" y="4613254"/>
              <a:ext cx="78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Pfeil nach rechts 81"/>
            <p:cNvSpPr/>
            <p:nvPr/>
          </p:nvSpPr>
          <p:spPr>
            <a:xfrm rot="2357228">
              <a:off x="3443799" y="4623080"/>
              <a:ext cx="924140" cy="37566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Pfeil nach rechts 82"/>
            <p:cNvSpPr/>
            <p:nvPr/>
          </p:nvSpPr>
          <p:spPr>
            <a:xfrm rot="8065288">
              <a:off x="4750474" y="4561446"/>
              <a:ext cx="942588" cy="36831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Textfeld 83"/>
            <p:cNvSpPr txBox="1"/>
            <p:nvPr/>
          </p:nvSpPr>
          <p:spPr>
            <a:xfrm flipH="1">
              <a:off x="3427969" y="4683872"/>
              <a:ext cx="78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Textfeld 84"/>
            <p:cNvSpPr txBox="1"/>
            <p:nvPr/>
          </p:nvSpPr>
          <p:spPr>
            <a:xfrm flipH="1">
              <a:off x="4386112" y="5070369"/>
              <a:ext cx="484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K‘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6077134" y="2238904"/>
            <a:ext cx="2527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 critical pair is </a:t>
            </a:r>
            <a:r>
              <a:rPr lang="de-DE" i="1" dirty="0"/>
              <a:t>strictly locally </a:t>
            </a:r>
            <a:r>
              <a:rPr lang="de-DE" i="1" dirty="0" err="1"/>
              <a:t>confluent</a:t>
            </a:r>
            <a:r>
              <a:rPr lang="de-DE" dirty="0"/>
              <a:t> if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be combined to a graph K'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mappings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K </a:t>
            </a:r>
            <a:r>
              <a:rPr lang="de-DE" dirty="0" err="1"/>
              <a:t>to</a:t>
            </a:r>
            <a:r>
              <a:rPr lang="de-DE" dirty="0"/>
              <a:t> K'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transformations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P</a:t>
            </a:r>
            <a:r>
              <a:rPr lang="de-DE" baseline="-25000" dirty="0"/>
              <a:t>1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baseline="-25000" dirty="0"/>
              <a:t> </a:t>
            </a:r>
            <a:r>
              <a:rPr lang="de-DE" dirty="0"/>
              <a:t>P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same.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5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Confluence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00808"/>
            <a:ext cx="8459912" cy="1800200"/>
          </a:xfrm>
        </p:spPr>
        <p:txBody>
          <a:bodyPr/>
          <a:lstStyle/>
          <a:p>
            <a:pPr marL="0" indent="0">
              <a:buNone/>
            </a:pPr>
            <a:r>
              <a:rPr lang="en-GB" sz="2000" noProof="0" dirty="0"/>
              <a:t>How many critical pairs does the rule pair (</a:t>
            </a:r>
            <a:r>
              <a:rPr lang="en-GB" sz="2000" i="1" noProof="0" dirty="0" err="1"/>
              <a:t>createAccount</a:t>
            </a:r>
            <a:r>
              <a:rPr lang="en-GB" sz="2000" noProof="0" dirty="0" err="1"/>
              <a:t>,</a:t>
            </a:r>
            <a:r>
              <a:rPr lang="en-GB" sz="2000" i="1" noProof="0" dirty="0" err="1"/>
              <a:t>deleteAccount</a:t>
            </a:r>
            <a:r>
              <a:rPr lang="en-GB" sz="2000" noProof="0" dirty="0"/>
              <a:t>) have?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800" noProof="0" dirty="0"/>
              <a:t>None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800" noProof="0" dirty="0"/>
              <a:t>One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800" noProof="0" dirty="0"/>
              <a:t>Several</a:t>
            </a:r>
          </a:p>
          <a:p>
            <a:pPr marL="857250" lvl="1" indent="-457200">
              <a:buFont typeface="+mj-lt"/>
              <a:buAutoNum type="arabicPeriod"/>
            </a:pPr>
            <a:endParaRPr lang="en-GB" sz="1800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6" y="3645024"/>
            <a:ext cx="8741908" cy="223224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3162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Confluence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844824"/>
            <a:ext cx="8316416" cy="1663824"/>
          </a:xfrm>
        </p:spPr>
        <p:txBody>
          <a:bodyPr/>
          <a:lstStyle/>
          <a:p>
            <a:pPr marL="0" indent="0">
              <a:buNone/>
            </a:pPr>
            <a:r>
              <a:rPr lang="en-GB" sz="2000" noProof="0" dirty="0"/>
              <a:t>How many critical pairs does the rule pair (</a:t>
            </a:r>
            <a:r>
              <a:rPr lang="en-GB" sz="2000" i="1" noProof="0" dirty="0" err="1"/>
              <a:t>deleteAccount,deleteAccount</a:t>
            </a:r>
            <a:r>
              <a:rPr lang="en-GB" sz="2000" noProof="0" dirty="0"/>
              <a:t>) have?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dirty="0"/>
              <a:t>None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dirty="0"/>
              <a:t>One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dirty="0"/>
              <a:t>Several </a:t>
            </a:r>
          </a:p>
          <a:p>
            <a:pPr marL="857250" lvl="1" indent="-4572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61709"/>
          <a:stretch/>
        </p:blipFill>
        <p:spPr>
          <a:xfrm>
            <a:off x="4572000" y="3729608"/>
            <a:ext cx="3347344" cy="22322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61709"/>
          <a:stretch/>
        </p:blipFill>
        <p:spPr>
          <a:xfrm>
            <a:off x="971600" y="3729608"/>
            <a:ext cx="3347344" cy="223224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5516" y="116632"/>
            <a:ext cx="8712968" cy="1143000"/>
          </a:xfrm>
        </p:spPr>
        <p:txBody>
          <a:bodyPr/>
          <a:lstStyle/>
          <a:p>
            <a:r>
              <a:rPr lang="en-GB" noProof="0" dirty="0"/>
              <a:t>Definition: Graph 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70744"/>
                <a:ext cx="7772400" cy="48252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A graph morphism f: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H between the graphs G and H consists of two functions</a:t>
                </a:r>
              </a:p>
              <a:p>
                <a:pPr lvl="1" indent="-342900"/>
                <a:r>
                  <a:rPr lang="en-GB" noProof="0" dirty="0"/>
                  <a:t>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: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H</a:t>
                </a:r>
                <a:r>
                  <a:rPr lang="en-GB" baseline="-25000" noProof="0" dirty="0"/>
                  <a:t>N</a:t>
                </a:r>
                <a:r>
                  <a:rPr lang="en-GB" noProof="0" dirty="0"/>
                  <a:t> and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: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H</a:t>
                </a:r>
                <a:r>
                  <a:rPr lang="en-GB" baseline="-25000" noProof="0" dirty="0"/>
                  <a:t>E</a:t>
                </a:r>
                <a:r>
                  <a:rPr lang="en-GB" noProof="0" dirty="0"/>
                  <a:t> with</a:t>
                </a:r>
              </a:p>
              <a:p>
                <a:pPr marL="400050" lvl="1" indent="0">
                  <a:buNone/>
                </a:pPr>
                <a:r>
                  <a:rPr lang="en-GB" noProof="0" dirty="0"/>
                  <a:t> </a:t>
                </a:r>
              </a:p>
              <a:p>
                <a:pPr lvl="1" indent="-342900"/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(e)) = 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H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(e)), for all 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E </a:t>
                </a:r>
                <a:r>
                  <a:rPr lang="en-GB" noProof="0" dirty="0"/>
                  <a:t>(structurally compatible)</a:t>
                </a:r>
                <a:endParaRPr lang="en-GB" baseline="-25000" noProof="0" dirty="0"/>
              </a:p>
              <a:p>
                <a:pPr lvl="1" indent="-342900"/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(e)) = 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H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(e)), for all 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E </a:t>
                </a:r>
                <a:r>
                  <a:rPr lang="en-GB" noProof="0" dirty="0"/>
                  <a:t>(structurally compatible)</a:t>
                </a:r>
              </a:p>
              <a:p>
                <a:pPr lvl="1" indent="-342900"/>
                <a:r>
                  <a:rPr lang="en-GB" noProof="0" dirty="0" err="1"/>
                  <a:t>l</a:t>
                </a:r>
                <a:r>
                  <a:rPr lang="en-GB" baseline="-25000" noProof="0" dirty="0" err="1"/>
                  <a:t>GN</a:t>
                </a:r>
                <a:r>
                  <a:rPr lang="en-GB" noProof="0" dirty="0"/>
                  <a:t>(n) = </a:t>
                </a:r>
                <a:r>
                  <a:rPr lang="en-GB" noProof="0" dirty="0" err="1"/>
                  <a:t>l</a:t>
                </a:r>
                <a:r>
                  <a:rPr lang="en-GB" baseline="-25000" noProof="0" dirty="0" err="1"/>
                  <a:t>HN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(n)), for all 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N </a:t>
                </a:r>
                <a:r>
                  <a:rPr lang="en-GB" noProof="0" dirty="0"/>
                  <a:t>(compatible with labelling)</a:t>
                </a:r>
                <a:endParaRPr lang="en-GB" baseline="-25000" noProof="0" dirty="0"/>
              </a:p>
              <a:p>
                <a:pPr lvl="1" indent="-342900"/>
                <a:r>
                  <a:rPr lang="en-GB" noProof="0" dirty="0" err="1"/>
                  <a:t>l</a:t>
                </a:r>
                <a:r>
                  <a:rPr lang="en-GB" baseline="-25000" noProof="0" dirty="0" err="1"/>
                  <a:t>GE</a:t>
                </a:r>
                <a:r>
                  <a:rPr lang="en-GB" noProof="0" dirty="0"/>
                  <a:t>(n) = </a:t>
                </a:r>
                <a:r>
                  <a:rPr lang="en-GB" noProof="0" dirty="0" err="1"/>
                  <a:t>l</a:t>
                </a:r>
                <a:r>
                  <a:rPr lang="en-GB" baseline="-25000" noProof="0" dirty="0" err="1"/>
                  <a:t>HE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(n)), for all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E </a:t>
                </a:r>
                <a:r>
                  <a:rPr lang="en-GB" noProof="0" dirty="0"/>
                  <a:t>(compatible with labelling)</a:t>
                </a:r>
              </a:p>
              <a:p>
                <a:pPr lvl="1" indent="-342900"/>
                <a:endParaRPr lang="en-GB" baseline="-25000" noProof="0" dirty="0"/>
              </a:p>
              <a:p>
                <a:r>
                  <a:rPr lang="en-GB" noProof="0" dirty="0"/>
                  <a:t>Graph morphism f is injective (surjective, bijective) if</a:t>
                </a:r>
              </a:p>
              <a:p>
                <a:pPr lvl="1"/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 and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 are injective (surjective, bijective)</a:t>
                </a:r>
              </a:p>
              <a:p>
                <a:pPr lvl="1" indent="-342900"/>
                <a:r>
                  <a:rPr lang="en-GB" noProof="0" dirty="0"/>
                  <a:t>If f is bijective, G and H are isomorphic.</a:t>
                </a:r>
              </a:p>
              <a:p>
                <a:pPr lvl="1" indent="-342900"/>
                <a:endParaRPr lang="en-GB" noProof="0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70744"/>
                <a:ext cx="7772400" cy="4825256"/>
              </a:xfrm>
              <a:blipFill>
                <a:blip r:embed="rId4"/>
                <a:stretch>
                  <a:fillRect l="-1255" t="-8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0797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Confluence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76946"/>
            <a:ext cx="8134672" cy="1591816"/>
          </a:xfrm>
        </p:spPr>
        <p:txBody>
          <a:bodyPr/>
          <a:lstStyle/>
          <a:p>
            <a:pPr marL="0" indent="0">
              <a:buNone/>
            </a:pPr>
            <a:r>
              <a:rPr lang="en-GB" sz="2000" noProof="0" dirty="0"/>
              <a:t>Is the shown critical pair of (</a:t>
            </a:r>
            <a:r>
              <a:rPr lang="en-GB" sz="2000" i="1" noProof="0" dirty="0" err="1"/>
              <a:t>deleteAccount,deleteAccount</a:t>
            </a:r>
            <a:r>
              <a:rPr lang="en-GB" sz="2000" i="1" noProof="0" dirty="0"/>
              <a:t>)</a:t>
            </a:r>
            <a:r>
              <a:rPr lang="en-GB" sz="2000" noProof="0" dirty="0"/>
              <a:t> confluent?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dirty="0"/>
              <a:t>Yes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dirty="0"/>
              <a:t>No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32242" t="12594" r="31180" b="62338"/>
          <a:stretch/>
        </p:blipFill>
        <p:spPr>
          <a:xfrm>
            <a:off x="2878696" y="3717032"/>
            <a:ext cx="3456383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61709"/>
          <a:stretch/>
        </p:blipFill>
        <p:spPr>
          <a:xfrm>
            <a:off x="89474" y="3840436"/>
            <a:ext cx="2718329" cy="181277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61709"/>
          <a:stretch/>
        </p:blipFill>
        <p:spPr>
          <a:xfrm>
            <a:off x="6372200" y="3840671"/>
            <a:ext cx="2718329" cy="181277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09025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noProof="0" dirty="0"/>
              <a:t>Termination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196752"/>
            <a:ext cx="7990656" cy="4899248"/>
          </a:xfrm>
        </p:spPr>
        <p:txBody>
          <a:bodyPr/>
          <a:lstStyle/>
          <a:p>
            <a:r>
              <a:rPr lang="en-GB" noProof="0" dirty="0"/>
              <a:t>A graph transformation system terminates if its transition system contains only finite sequences. </a:t>
            </a:r>
          </a:p>
          <a:p>
            <a:r>
              <a:rPr lang="en-GB" noProof="0" dirty="0"/>
              <a:t>In general, the termination of graph transformation systems is undecidable. </a:t>
            </a:r>
          </a:p>
          <a:p>
            <a:r>
              <a:rPr lang="en-GB" noProof="0" dirty="0"/>
              <a:t>There are several sufficient criteria for termination:</a:t>
            </a:r>
          </a:p>
          <a:p>
            <a:pPr lvl="1"/>
            <a:r>
              <a:rPr lang="en-GB" noProof="0" dirty="0"/>
              <a:t>Successive rule applications can be ordered in descending order, e.g. the number of graph elements is decreasing.</a:t>
            </a:r>
          </a:p>
          <a:p>
            <a:pPr lvl="1"/>
            <a:r>
              <a:rPr lang="en-GB" noProof="0" dirty="0"/>
              <a:t>Rule applications can be divided into levels. Within a level, graph elements of the next levels are created only and</a:t>
            </a:r>
          </a:p>
          <a:p>
            <a:pPr lvl="2"/>
            <a:r>
              <a:rPr lang="en-GB" noProof="0" dirty="0"/>
              <a:t>elements are deleted of the existing layers only or</a:t>
            </a:r>
          </a:p>
          <a:p>
            <a:pPr lvl="2"/>
            <a:r>
              <a:rPr lang="en-GB" noProof="0" dirty="0"/>
              <a:t>the number of matches is reduced.</a:t>
            </a:r>
          </a:p>
          <a:p>
            <a:pPr lvl="1"/>
            <a:r>
              <a:rPr lang="en-GB" noProof="0" dirty="0"/>
              <a:t>And others</a:t>
            </a:r>
          </a:p>
          <a:p>
            <a:pPr lvl="1"/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1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8928992" cy="1143000"/>
          </a:xfrm>
        </p:spPr>
        <p:txBody>
          <a:bodyPr/>
          <a:lstStyle/>
          <a:p>
            <a:r>
              <a:rPr lang="en-GB" noProof="0" dirty="0"/>
              <a:t>Termination: Order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00808"/>
                <a:ext cx="7772400" cy="4395192"/>
              </a:xfrm>
            </p:spPr>
            <p:txBody>
              <a:bodyPr/>
              <a:lstStyle/>
              <a:p>
                <a:r>
                  <a:rPr lang="en-GB" noProof="0" dirty="0"/>
                  <a:t>Given a GTS</a:t>
                </a:r>
              </a:p>
              <a:p>
                <a:r>
                  <a:rPr lang="en-GB" noProof="0" dirty="0"/>
                  <a:t>Searched: an order relation &gt;</a:t>
                </a:r>
              </a:p>
              <a:p>
                <a:pPr lvl="1"/>
                <a:r>
                  <a:rPr lang="en-GB" noProof="0" dirty="0"/>
                  <a:t>GTS terminates if, for all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</a:t>
                </a:r>
                <a:r>
                  <a:rPr lang="en-GB" noProof="0" dirty="0"/>
                  <a:t> H, we have G &gt; H.</a:t>
                </a:r>
              </a:p>
              <a:p>
                <a:pPr lvl="1"/>
                <a:r>
                  <a:rPr lang="en-GB" noProof="0" dirty="0"/>
                  <a:t>If, for all rules r = (L,R) of GTS, we have L &gt; R, then GTS will terminate.</a:t>
                </a:r>
              </a:p>
              <a:p>
                <a:r>
                  <a:rPr lang="en-GB" noProof="0" dirty="0"/>
                  <a:t>Examples for order relations:</a:t>
                </a:r>
              </a:p>
              <a:p>
                <a:pPr lvl="1"/>
                <a:r>
                  <a:rPr lang="en-GB" noProof="0" dirty="0"/>
                  <a:t>Decreasing number of graph elements in all rules</a:t>
                </a:r>
              </a:p>
              <a:p>
                <a:pPr lvl="1"/>
                <a:r>
                  <a:rPr lang="en-GB" noProof="0" dirty="0"/>
                  <a:t>Decreasing number of graph elements of a certain type in all rules</a:t>
                </a:r>
              </a:p>
              <a:p>
                <a:pPr lvl="1"/>
                <a:r>
                  <a:rPr lang="en-GB" noProof="0" dirty="0"/>
                  <a:t>Decreasing attribute values of a specific node in all rules</a:t>
                </a:r>
              </a:p>
              <a:p>
                <a:pPr lvl="1"/>
                <a:r>
                  <a:rPr lang="en-GB" noProof="0" dirty="0" err="1"/>
                  <a:t>Descreasing</a:t>
                </a:r>
                <a:r>
                  <a:rPr lang="en-GB" noProof="0" dirty="0"/>
                  <a:t> number of rule matches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00808"/>
                <a:ext cx="7772400" cy="4395192"/>
              </a:xfrm>
              <a:blipFill>
                <a:blip r:embed="rId2"/>
                <a:stretch>
                  <a:fillRect l="-1098" t="-971" r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8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Termination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63712"/>
            <a:ext cx="7772400" cy="4114800"/>
          </a:xfrm>
        </p:spPr>
        <p:txBody>
          <a:bodyPr/>
          <a:lstStyle/>
          <a:p>
            <a:r>
              <a:rPr lang="en-GB" noProof="0" dirty="0"/>
              <a:t>Which graph transformation systems terminate?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GTS</a:t>
            </a:r>
            <a:r>
              <a:rPr lang="en-GB" baseline="-25000" noProof="0" dirty="0"/>
              <a:t>1</a:t>
            </a:r>
            <a:r>
              <a:rPr lang="en-GB" noProof="0" dirty="0"/>
              <a:t> = (T, S, {put})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GTS</a:t>
            </a:r>
            <a:r>
              <a:rPr lang="en-GB" baseline="-25000" noProof="0" dirty="0"/>
              <a:t>2</a:t>
            </a:r>
            <a:r>
              <a:rPr lang="en-GB" noProof="0" dirty="0"/>
              <a:t> = (T, S, {get})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GTS</a:t>
            </a:r>
            <a:r>
              <a:rPr lang="en-GB" baseline="-25000" noProof="0" dirty="0"/>
              <a:t>3</a:t>
            </a:r>
            <a:r>
              <a:rPr lang="en-GB" noProof="0" dirty="0"/>
              <a:t> = (T, S, {extend})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GTS</a:t>
            </a:r>
            <a:r>
              <a:rPr lang="en-GB" baseline="-25000" noProof="0" dirty="0"/>
              <a:t>4</a:t>
            </a:r>
            <a:r>
              <a:rPr lang="en-GB" noProof="0" dirty="0"/>
              <a:t> = (T, S, {</a:t>
            </a:r>
            <a:r>
              <a:rPr lang="en-GB" noProof="0" dirty="0" err="1"/>
              <a:t>put,get</a:t>
            </a:r>
            <a:r>
              <a:rPr lang="en-GB" noProof="0" dirty="0"/>
              <a:t>})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821" t="5901" r="4704" b="62600"/>
          <a:stretch/>
        </p:blipFill>
        <p:spPr>
          <a:xfrm>
            <a:off x="2123728" y="3857275"/>
            <a:ext cx="5447561" cy="22387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17526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83118"/>
            <a:ext cx="7772400" cy="1143000"/>
          </a:xfrm>
        </p:spPr>
        <p:txBody>
          <a:bodyPr/>
          <a:lstStyle/>
          <a:p>
            <a:r>
              <a:rPr lang="en-GB" noProof="0" dirty="0"/>
              <a:t>Termination: Rule applications arranged in levels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r>
              <a:rPr lang="en-GB" noProof="0" dirty="0"/>
              <a:t>Given: A GTS whose rule set R is divided into </a:t>
            </a:r>
            <a:r>
              <a:rPr lang="en-GB" noProof="0" dirty="0" err="1"/>
              <a:t>i</a:t>
            </a:r>
            <a:r>
              <a:rPr lang="en-GB" noProof="0" dirty="0"/>
              <a:t> &lt; n subsets R</a:t>
            </a:r>
            <a:r>
              <a:rPr lang="en-GB" baseline="-25000" noProof="0" dirty="0"/>
              <a:t>i</a:t>
            </a:r>
            <a:r>
              <a:rPr lang="en-GB" noProof="0" dirty="0"/>
              <a:t> (levels).</a:t>
            </a:r>
          </a:p>
          <a:p>
            <a:pPr lvl="1"/>
            <a:r>
              <a:rPr lang="en-GB" noProof="0" dirty="0"/>
              <a:t> Types are assigned to each level.</a:t>
            </a:r>
          </a:p>
          <a:p>
            <a:r>
              <a:rPr lang="en-GB" noProof="0" dirty="0"/>
              <a:t>For each subset R</a:t>
            </a:r>
            <a:r>
              <a:rPr lang="en-GB" baseline="-25000" noProof="0" dirty="0"/>
              <a:t>i</a:t>
            </a:r>
            <a:r>
              <a:rPr lang="en-GB" noProof="0" dirty="0"/>
              <a:t>:</a:t>
            </a:r>
          </a:p>
          <a:p>
            <a:pPr lvl="1"/>
            <a:r>
              <a:rPr lang="en-GB" noProof="0" dirty="0"/>
              <a:t>If R</a:t>
            </a:r>
            <a:r>
              <a:rPr lang="en-GB" baseline="-25000" noProof="0" dirty="0"/>
              <a:t>i</a:t>
            </a:r>
            <a:r>
              <a:rPr lang="en-GB" noProof="0" dirty="0"/>
              <a:t> contains deleting rules:</a:t>
            </a:r>
          </a:p>
          <a:p>
            <a:pPr lvl="2"/>
            <a:r>
              <a:rPr lang="en-GB" noProof="0" dirty="0"/>
              <a:t>Each rule deletes at least one element. It belongs to rule level or a lower one. </a:t>
            </a:r>
          </a:p>
          <a:p>
            <a:pPr lvl="2"/>
            <a:r>
              <a:rPr lang="en-GB" noProof="0" dirty="0"/>
              <a:t>Each rule creates only elements of the next level.</a:t>
            </a:r>
          </a:p>
          <a:p>
            <a:pPr lvl="1"/>
            <a:r>
              <a:rPr lang="en-GB" noProof="0" dirty="0"/>
              <a:t>If R</a:t>
            </a:r>
            <a:r>
              <a:rPr lang="en-GB" baseline="-25000" noProof="0" dirty="0"/>
              <a:t>i</a:t>
            </a:r>
            <a:r>
              <a:rPr lang="en-GB" noProof="0" dirty="0"/>
              <a:t> does not contain deleting rules:</a:t>
            </a:r>
          </a:p>
          <a:p>
            <a:pPr lvl="2"/>
            <a:r>
              <a:rPr lang="en-GB" noProof="0" dirty="0"/>
              <a:t>Each rule has a NAC that checks the existence of all elements it creates. </a:t>
            </a:r>
          </a:p>
          <a:p>
            <a:pPr lvl="2"/>
            <a:r>
              <a:rPr lang="en-GB" noProof="0" dirty="0"/>
              <a:t>Each rule creates elements of the next level only.</a:t>
            </a:r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1144"/>
            <a:ext cx="7772400" cy="1143000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GB" noProof="0" dirty="0"/>
              <a:t>Functional behaviour:</a:t>
            </a:r>
          </a:p>
          <a:p>
            <a:pPr lvl="1"/>
            <a:r>
              <a:rPr lang="en-GB" noProof="0" dirty="0"/>
              <a:t>A confluent graph transformation system behaves deterministically. </a:t>
            </a:r>
          </a:p>
          <a:p>
            <a:pPr lvl="1"/>
            <a:r>
              <a:rPr lang="en-GB" noProof="0" dirty="0"/>
              <a:t>A confluent and terminating graph transformation system shows functional behaviour. </a:t>
            </a:r>
          </a:p>
          <a:p>
            <a:r>
              <a:rPr lang="en-GB" noProof="0" dirty="0"/>
              <a:t>Sufficient criteria for the confluence of a graph transformation system:</a:t>
            </a:r>
          </a:p>
          <a:p>
            <a:pPr lvl="1"/>
            <a:r>
              <a:rPr lang="en-GB" noProof="0" dirty="0"/>
              <a:t>All rule pairs are parallel independent or:</a:t>
            </a:r>
          </a:p>
          <a:p>
            <a:pPr lvl="1"/>
            <a:r>
              <a:rPr lang="en-GB" noProof="0" dirty="0"/>
              <a:t>A critical pair is a pair of parallel dependent minimal transformations. All critical pairs are strictly locally confluent and the graph transformation system is terminated.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20578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Literature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r>
              <a:rPr lang="en-GB" sz="2000" noProof="0" dirty="0"/>
              <a:t>Hartmut </a:t>
            </a:r>
            <a:r>
              <a:rPr lang="en-GB" sz="2000" noProof="0" dirty="0" err="1"/>
              <a:t>Ehrig</a:t>
            </a:r>
            <a:r>
              <a:rPr lang="en-GB" sz="2000" noProof="0" dirty="0"/>
              <a:t>, </a:t>
            </a:r>
            <a:r>
              <a:rPr lang="en-GB" sz="2000" noProof="0" dirty="0" err="1"/>
              <a:t>Karsten</a:t>
            </a:r>
            <a:r>
              <a:rPr lang="en-GB" sz="2000" noProof="0" dirty="0"/>
              <a:t> </a:t>
            </a:r>
            <a:r>
              <a:rPr lang="en-GB" sz="2000" noProof="0" dirty="0" err="1"/>
              <a:t>Ehrig</a:t>
            </a:r>
            <a:r>
              <a:rPr lang="en-GB" sz="2000" noProof="0" dirty="0"/>
              <a:t>, Ulrike </a:t>
            </a:r>
            <a:r>
              <a:rPr lang="en-GB" sz="2000" noProof="0" dirty="0" err="1"/>
              <a:t>Prange</a:t>
            </a:r>
            <a:r>
              <a:rPr lang="en-GB" sz="2000" noProof="0" dirty="0"/>
              <a:t>, Gabriele </a:t>
            </a:r>
            <a:r>
              <a:rPr lang="en-GB" sz="2000" noProof="0" dirty="0" err="1"/>
              <a:t>Taentzer</a:t>
            </a:r>
            <a:r>
              <a:rPr lang="en-GB" sz="2000" noProof="0" dirty="0"/>
              <a:t>: Fundamentals of Algebraic Graph Transformation, Springer, 2006</a:t>
            </a:r>
          </a:p>
          <a:p>
            <a:pPr lvl="1"/>
            <a:r>
              <a:rPr lang="en-GB" sz="1800" noProof="0" dirty="0"/>
              <a:t>Chapters 3 and 5</a:t>
            </a:r>
          </a:p>
          <a:p>
            <a:r>
              <a:rPr lang="en-GB" sz="2000" noProof="0" dirty="0"/>
              <a:t>Detlef Plump. Termination of graph rewriting is undecidable. </a:t>
            </a:r>
            <a:r>
              <a:rPr lang="en-GB" sz="2000" i="1" noProof="0" dirty="0" err="1"/>
              <a:t>Fundam</a:t>
            </a:r>
            <a:r>
              <a:rPr lang="en-GB" sz="2000" i="1" noProof="0" dirty="0"/>
              <a:t>. Inform.</a:t>
            </a:r>
            <a:r>
              <a:rPr lang="en-GB" sz="2000" noProof="0" dirty="0"/>
              <a:t> 33(2):201–209, 1998</a:t>
            </a:r>
          </a:p>
          <a:p>
            <a:r>
              <a:rPr lang="en-GB" sz="2000" noProof="0" dirty="0"/>
              <a:t>Nachum Dershowitz and Zohar Manna. Proving termination with multiset orderings. </a:t>
            </a:r>
            <a:r>
              <a:rPr lang="en-GB" sz="2000" i="1" noProof="0" dirty="0" err="1"/>
              <a:t>Commun</a:t>
            </a:r>
            <a:r>
              <a:rPr lang="en-GB" sz="2000" i="1" noProof="0" dirty="0"/>
              <a:t>. ACM</a:t>
            </a:r>
            <a:r>
              <a:rPr lang="en-GB" sz="2000" noProof="0" dirty="0"/>
              <a:t>, 22(8):465–476, 1979</a:t>
            </a:r>
            <a:endParaRPr lang="en-GB" sz="1600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Graph Transformation for Software Engineers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57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5516" y="261392"/>
            <a:ext cx="8712968" cy="1143000"/>
          </a:xfrm>
        </p:spPr>
        <p:txBody>
          <a:bodyPr/>
          <a:lstStyle/>
          <a:p>
            <a:r>
              <a:rPr lang="en-GB" noProof="0" dirty="0"/>
              <a:t>Definition: Application of a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96752"/>
                <a:ext cx="8134672" cy="4899248"/>
              </a:xfrm>
            </p:spPr>
            <p:txBody>
              <a:bodyPr/>
              <a:lstStyle/>
              <a:p>
                <a:r>
                  <a:rPr lang="en-GB" noProof="0" dirty="0"/>
                  <a:t>Given: a graph G and a rule r = (L,R,NAC)</a:t>
                </a:r>
              </a:p>
              <a:p>
                <a:r>
                  <a:rPr lang="en-GB" noProof="0" dirty="0"/>
                  <a:t>The rule r is applicable to G (has a match) if</a:t>
                </a:r>
              </a:p>
              <a:p>
                <a:pPr lvl="1"/>
                <a:r>
                  <a:rPr lang="en-GB" noProof="0" dirty="0"/>
                  <a:t>There is an injective graph morphism m: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</a:t>
                </a:r>
              </a:p>
              <a:p>
                <a:pPr lvl="1"/>
                <a:r>
                  <a:rPr lang="en-GB" noProof="0" dirty="0"/>
                  <a:t>All negative application conditions fulfilled:                              For all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NAC: There is no injective graph morphism              q: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 with q(L) = m(L)</a:t>
                </a:r>
              </a:p>
              <a:p>
                <a:pPr lvl="1"/>
                <a:r>
                  <a:rPr lang="en-GB" noProof="0" dirty="0"/>
                  <a:t>No dangling edges: D = G \ m(L \(L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 is a graph.</a:t>
                </a:r>
              </a:p>
              <a:p>
                <a:r>
                  <a:rPr lang="en-GB" noProof="0" dirty="0"/>
                  <a:t>Application of rule r to graph G at match m:                   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baseline="-25000" noProof="0" dirty="0" err="1"/>
                  <a:t>r,m</a:t>
                </a:r>
                <a:r>
                  <a:rPr lang="en-GB" noProof="0" dirty="0"/>
                  <a:t> H</a:t>
                </a:r>
              </a:p>
              <a:p>
                <a:pPr lvl="1"/>
                <a:r>
                  <a:rPr lang="en-GB" noProof="0" dirty="0"/>
                  <a:t>D = G \ m(L \(L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</a:t>
                </a:r>
              </a:p>
              <a:p>
                <a:pPr lvl="1"/>
                <a:r>
                  <a:rPr lang="en-GB" noProof="0" dirty="0"/>
                  <a:t>H = D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GB" noProof="0" dirty="0"/>
                  <a:t> (R \ 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 (Attention: disjoint union is used to specify that a new copy of R \ 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 is added)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96752"/>
                <a:ext cx="8134672" cy="4899248"/>
              </a:xfrm>
              <a:blipFill>
                <a:blip r:embed="rId5"/>
                <a:stretch>
                  <a:fillRect l="-1049" t="-8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61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Graph Transition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Given:</a:t>
            </a:r>
          </a:p>
          <a:p>
            <a:pPr lvl="1"/>
            <a:r>
              <a:rPr lang="en-GB" noProof="0" dirty="0"/>
              <a:t> a set R of rules and a start graph I</a:t>
            </a:r>
          </a:p>
          <a:p>
            <a:r>
              <a:rPr lang="en-GB" noProof="0" dirty="0"/>
              <a:t>All possible rule applications form a transition system. </a:t>
            </a:r>
          </a:p>
          <a:p>
            <a:pPr lvl="1"/>
            <a:r>
              <a:rPr lang="en-GB" noProof="0" dirty="0"/>
              <a:t>States are specified by graphs.</a:t>
            </a:r>
          </a:p>
          <a:p>
            <a:pPr lvl="1"/>
            <a:r>
              <a:rPr lang="en-GB" noProof="0" dirty="0"/>
              <a:t>Actions are defined by rules.</a:t>
            </a:r>
          </a:p>
          <a:p>
            <a:pPr lvl="1"/>
            <a:r>
              <a:rPr lang="en-GB" noProof="0" dirty="0"/>
              <a:t>Transitions are specified by rule applications.</a:t>
            </a:r>
          </a:p>
          <a:p>
            <a:pPr lvl="1"/>
            <a:r>
              <a:rPr lang="en-GB" noProof="0" dirty="0"/>
              <a:t>I is the initial state.</a:t>
            </a:r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47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640960" cy="1143000"/>
          </a:xfrm>
        </p:spPr>
        <p:txBody>
          <a:bodyPr/>
          <a:lstStyle/>
          <a:p>
            <a:r>
              <a:rPr lang="en-GB" noProof="0" dirty="0"/>
              <a:t>Definition: Graph Transition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8278688" cy="4114800"/>
              </a:xfrm>
            </p:spPr>
            <p:txBody>
              <a:bodyPr/>
              <a:lstStyle/>
              <a:p>
                <a:r>
                  <a:rPr lang="en-GB" noProof="0" dirty="0"/>
                  <a:t>A graph transformation system GTS = (R,I) consists of</a:t>
                </a:r>
              </a:p>
              <a:p>
                <a:pPr lvl="1"/>
                <a:r>
                  <a:rPr lang="en-GB" noProof="0" dirty="0"/>
                  <a:t>a rule set R and</a:t>
                </a:r>
              </a:p>
              <a:p>
                <a:pPr lvl="1"/>
                <a:r>
                  <a:rPr lang="en-GB" noProof="0" dirty="0"/>
                  <a:t>a start graph I.</a:t>
                </a:r>
              </a:p>
              <a:p>
                <a:r>
                  <a:rPr lang="en-GB" noProof="0" dirty="0"/>
                  <a:t>A graph transition system TS(GTS) = (</a:t>
                </a:r>
                <a:r>
                  <a:rPr lang="en-GB" noProof="0" dirty="0" err="1"/>
                  <a:t>S,Act</a:t>
                </a:r>
                <a:r>
                  <a:rPr lang="en-GB" noProof="0" dirty="0"/>
                  <a:t>,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,I) is defined by</a:t>
                </a:r>
              </a:p>
              <a:p>
                <a:pPr lvl="1"/>
                <a:r>
                  <a:rPr lang="en-GB" noProof="0" dirty="0"/>
                  <a:t>S being a set of selected graphs: S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noProof="0" dirty="0"/>
                  <a:t> Graphs</a:t>
                </a:r>
              </a:p>
              <a:p>
                <a:pPr lvl="1"/>
                <a:r>
                  <a:rPr lang="en-GB" noProof="0" dirty="0"/>
                  <a:t>Act = 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GB" noProof="0" dirty="0"/>
                  <a:t>S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noProof="0" dirty="0"/>
                  <a:t> R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noProof="0" dirty="0"/>
                  <a:t> [Graphs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graphs]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noProof="0" dirty="0"/>
                  <a:t>S is a transition relation, so that (</a:t>
                </a:r>
                <a:r>
                  <a:rPr lang="en-GB" noProof="0" dirty="0" err="1"/>
                  <a:t>G,r,m,H</a:t>
                </a:r>
                <a:r>
                  <a:rPr lang="en-GB" noProof="0" dirty="0"/>
                  <a:t>)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∈→,</m:t>
                    </m:r>
                  </m:oMath>
                </a14:m>
                <a:r>
                  <a:rPr lang="en-GB" noProof="0" dirty="0"/>
                  <a:t> if there is a rule application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baseline="-25000" noProof="0" dirty="0" err="1"/>
                  <a:t>r,m</a:t>
                </a:r>
                <a:r>
                  <a:rPr lang="en-GB" noProof="0" dirty="0"/>
                  <a:t>  H' so that H is isomorphic to H'.</a:t>
                </a:r>
              </a:p>
              <a:p>
                <a:pPr lvl="1"/>
                <a:r>
                  <a:rPr lang="en-GB" noProof="0" dirty="0"/>
                  <a:t>I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8278688" cy="4114800"/>
              </a:xfrm>
              <a:blipFill>
                <a:blip r:embed="rId3"/>
                <a:stretch>
                  <a:fillRect l="-1031" t="-1037" b="-16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48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1144"/>
            <a:ext cx="7772400" cy="1143000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00808"/>
            <a:ext cx="8206680" cy="4395192"/>
          </a:xfrm>
        </p:spPr>
        <p:txBody>
          <a:bodyPr/>
          <a:lstStyle/>
          <a:p>
            <a:r>
              <a:rPr lang="en-GB" noProof="0" dirty="0"/>
              <a:t>States of data structures can be specified by labelled graphs. </a:t>
            </a:r>
          </a:p>
          <a:p>
            <a:r>
              <a:rPr lang="en-GB" noProof="0" dirty="0"/>
              <a:t>Rule-based graph transformations specify allowed graph transitions. </a:t>
            </a:r>
          </a:p>
          <a:p>
            <a:r>
              <a:rPr lang="en-GB" noProof="0" dirty="0"/>
              <a:t>A graph transition system specifies the state space for a given graph transformation system.</a:t>
            </a:r>
          </a:p>
          <a:p>
            <a:pPr lvl="1"/>
            <a:r>
              <a:rPr lang="en-GB" noProof="0" dirty="0"/>
              <a:t>The state space is generally infinite. </a:t>
            </a:r>
          </a:p>
          <a:p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32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Literature and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/>
              <a:t>Reiko </a:t>
            </a:r>
            <a:r>
              <a:rPr lang="en-GB" sz="2000" noProof="0" dirty="0" err="1"/>
              <a:t>Heckel</a:t>
            </a:r>
            <a:r>
              <a:rPr lang="en-GB" sz="2000" noProof="0" dirty="0"/>
              <a:t>, Gabriele </a:t>
            </a:r>
            <a:r>
              <a:rPr lang="en-GB" sz="2000" noProof="0" dirty="0" err="1"/>
              <a:t>Taentzer</a:t>
            </a:r>
            <a:r>
              <a:rPr lang="en-GB" sz="2000" noProof="0" dirty="0"/>
              <a:t>: Graph Transformation for Software Engineers, Chapters 1 - 4</a:t>
            </a:r>
          </a:p>
          <a:p>
            <a:r>
              <a:rPr lang="en-GB" sz="2000" noProof="0" dirty="0"/>
              <a:t>Harmen </a:t>
            </a:r>
            <a:r>
              <a:rPr lang="en-GB" sz="2000" noProof="0" dirty="0" err="1"/>
              <a:t>Kastenberg</a:t>
            </a:r>
            <a:r>
              <a:rPr lang="en-GB" sz="2000" noProof="0" dirty="0"/>
              <a:t>, </a:t>
            </a:r>
            <a:r>
              <a:rPr lang="en-GB" sz="2000" noProof="0" dirty="0" err="1"/>
              <a:t>Arend</a:t>
            </a:r>
            <a:r>
              <a:rPr lang="en-GB" sz="2000" noProof="0" dirty="0"/>
              <a:t> </a:t>
            </a:r>
            <a:r>
              <a:rPr lang="en-GB" sz="2000" noProof="0" dirty="0" err="1"/>
              <a:t>Rensink</a:t>
            </a:r>
            <a:r>
              <a:rPr lang="en-GB" sz="2000" noProof="0" dirty="0"/>
              <a:t>: Model Checking Dynamic States in GROOVE. SPIN 2006: 299-305</a:t>
            </a:r>
          </a:p>
          <a:p>
            <a:r>
              <a:rPr lang="en-GB" sz="2000" noProof="0" dirty="0"/>
              <a:t>Hartmut </a:t>
            </a:r>
            <a:r>
              <a:rPr lang="en-GB" sz="2000" noProof="0" dirty="0" err="1"/>
              <a:t>Ehrig</a:t>
            </a:r>
            <a:r>
              <a:rPr lang="en-GB" sz="2000" noProof="0" dirty="0"/>
              <a:t>, </a:t>
            </a:r>
            <a:r>
              <a:rPr lang="en-GB" sz="2000" noProof="0" dirty="0" err="1"/>
              <a:t>Karsten</a:t>
            </a:r>
            <a:r>
              <a:rPr lang="en-GB" sz="2000" noProof="0" dirty="0"/>
              <a:t> </a:t>
            </a:r>
            <a:r>
              <a:rPr lang="en-GB" sz="2000" noProof="0" dirty="0" err="1"/>
              <a:t>Ehrig</a:t>
            </a:r>
            <a:r>
              <a:rPr lang="en-GB" sz="2000" noProof="0" dirty="0"/>
              <a:t>, Ulrike </a:t>
            </a:r>
            <a:r>
              <a:rPr lang="en-GB" sz="2000" noProof="0" dirty="0" err="1"/>
              <a:t>Prange</a:t>
            </a:r>
            <a:r>
              <a:rPr lang="en-GB" sz="2000" noProof="0" dirty="0"/>
              <a:t>, Gabriele </a:t>
            </a:r>
            <a:r>
              <a:rPr lang="en-GB" sz="2000" noProof="0" dirty="0" err="1"/>
              <a:t>Taentzer</a:t>
            </a:r>
            <a:r>
              <a:rPr lang="en-GB" sz="2000" noProof="0" dirty="0"/>
              <a:t>: Fundamentals of Algebraic Graph Transformation, Springer, 2006</a:t>
            </a:r>
          </a:p>
          <a:p>
            <a:r>
              <a:rPr lang="en-GB" sz="2000" noProof="0" dirty="0"/>
              <a:t>Groove: Graphs for Object-Oriented Verification, </a:t>
            </a:r>
            <a:r>
              <a:rPr lang="en-GB" sz="2000" noProof="0" dirty="0" err="1"/>
              <a:t>groove.cs.utwente.nl</a:t>
            </a:r>
            <a:endParaRPr lang="en-GB" sz="2000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10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Specification of Object-Oriented Systems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Foundations of Graph Transformation</a:t>
            </a:r>
            <a:endParaRPr lang="en-GB" noProof="0" dirty="0"/>
          </a:p>
          <a:p>
            <a:endParaRPr lang="en-GB" dirty="0"/>
          </a:p>
          <a:p>
            <a:r>
              <a:rPr lang="en-GB" noProof="0" dirty="0"/>
              <a:t>Gabriele </a:t>
            </a:r>
            <a:r>
              <a:rPr lang="en-GB" noProof="0" dirty="0" err="1"/>
              <a:t>Taentzer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036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How can object structures be specified with graphs?</a:t>
            </a:r>
          </a:p>
          <a:p>
            <a:pPr lvl="1"/>
            <a:r>
              <a:rPr lang="en-GB" noProof="0" dirty="0"/>
              <a:t>Objects as instances of classes</a:t>
            </a:r>
          </a:p>
          <a:p>
            <a:pPr lvl="1"/>
            <a:r>
              <a:rPr lang="en-GB" noProof="0" dirty="0"/>
              <a:t>Objects as encapsulation of attributes</a:t>
            </a:r>
          </a:p>
          <a:p>
            <a:pPr lvl="1"/>
            <a:r>
              <a:rPr lang="en-GB" noProof="0" dirty="0"/>
              <a:t>References between objects</a:t>
            </a:r>
          </a:p>
          <a:p>
            <a:r>
              <a:rPr lang="en-GB" noProof="0" dirty="0"/>
              <a:t>How can methods be defined?</a:t>
            </a:r>
          </a:p>
          <a:p>
            <a:r>
              <a:rPr lang="en-GB" noProof="0" dirty="0"/>
              <a:t>How do we deal with data types?</a:t>
            </a:r>
          </a:p>
          <a:p>
            <a:r>
              <a:rPr lang="en-GB" noProof="0" dirty="0"/>
              <a:t>How can inheritance be formally defined?</a:t>
            </a:r>
          </a:p>
          <a:p>
            <a:pPr lvl="1"/>
            <a:r>
              <a:rPr lang="en-GB" noProof="0" dirty="0"/>
              <a:t>Abstract classes</a:t>
            </a:r>
          </a:p>
          <a:p>
            <a:pPr lvl="1"/>
            <a:r>
              <a:rPr lang="en-GB" noProof="0" dirty="0"/>
              <a:t>Single versus multiple inheritance</a:t>
            </a:r>
          </a:p>
          <a:p>
            <a:pPr marL="457200" lvl="1" indent="0">
              <a:buNone/>
            </a:pP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27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7772400" cy="1143000"/>
          </a:xfrm>
        </p:spPr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628800"/>
            <a:ext cx="8062664" cy="4467200"/>
          </a:xfrm>
        </p:spPr>
        <p:txBody>
          <a:bodyPr/>
          <a:lstStyle/>
          <a:p>
            <a:r>
              <a:rPr lang="en-GB" noProof="0" dirty="0"/>
              <a:t>How can data-oriented systems be formally specified?</a:t>
            </a:r>
          </a:p>
          <a:p>
            <a:pPr lvl="1"/>
            <a:r>
              <a:rPr lang="en-GB" noProof="0" dirty="0"/>
              <a:t>Graphs define states</a:t>
            </a:r>
          </a:p>
          <a:p>
            <a:pPr lvl="1"/>
            <a:r>
              <a:rPr lang="en-GB" noProof="0" dirty="0"/>
              <a:t>Graph transformations define transitions</a:t>
            </a:r>
          </a:p>
          <a:p>
            <a:pPr lvl="1"/>
            <a:r>
              <a:rPr lang="en-GB" noProof="0" dirty="0"/>
              <a:t>Graph transition systems define transition systems in which every state is a graph and every transition is a graph transformation.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350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Java example for circular buffer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2132856"/>
            <a:ext cx="8389703" cy="34563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028384" y="532763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[ZR11]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3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Typed graph transformation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 type graph defines all object and data types involved (i.e. the class structure).</a:t>
            </a:r>
          </a:p>
          <a:p>
            <a:r>
              <a:rPr lang="en-GB" noProof="0" dirty="0"/>
              <a:t>The start graph defines the initial object structure</a:t>
            </a:r>
          </a:p>
          <a:p>
            <a:pPr lvl="1"/>
            <a:r>
              <a:rPr lang="en-GB" noProof="0" dirty="0"/>
              <a:t>after the initialization of essential objects.</a:t>
            </a:r>
          </a:p>
          <a:p>
            <a:r>
              <a:rPr lang="en-GB" noProof="0" dirty="0"/>
              <a:t>A rule can be compared with a simple method. </a:t>
            </a:r>
          </a:p>
          <a:p>
            <a:pPr lvl="1"/>
            <a:r>
              <a:rPr lang="en-GB" noProof="0" dirty="0"/>
              <a:t>For complex methods, several controlled rule applications are generally needed.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77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typed graph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187624" y="472514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typed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graph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652120" y="474545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type </a:t>
            </a:r>
            <a:r>
              <a:rPr lang="de-DE" dirty="0" err="1"/>
              <a:t>graph</a:t>
            </a:r>
            <a:endParaRPr lang="de-DE" dirty="0"/>
          </a:p>
        </p:txBody>
      </p:sp>
      <p:sp>
        <p:nvSpPr>
          <p:cNvPr id="11" name="Pfeil nach rechts 10"/>
          <p:cNvSpPr/>
          <p:nvPr/>
        </p:nvSpPr>
        <p:spPr>
          <a:xfrm>
            <a:off x="4067944" y="3046214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25976" t="13741" r="34185" b="60879"/>
          <a:stretch/>
        </p:blipFill>
        <p:spPr>
          <a:xfrm>
            <a:off x="4874087" y="2420888"/>
            <a:ext cx="3358225" cy="1752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24332" t="11509" r="41499" b="57201"/>
          <a:stretch/>
        </p:blipFill>
        <p:spPr>
          <a:xfrm>
            <a:off x="899592" y="2276872"/>
            <a:ext cx="2872839" cy="2154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Given a graph TG, the type graph.</a:t>
                </a:r>
              </a:p>
              <a:p>
                <a:r>
                  <a:rPr lang="en-GB" noProof="0" dirty="0"/>
                  <a:t>A graph G is typed over TG if</a:t>
                </a:r>
              </a:p>
              <a:p>
                <a:pPr lvl="1"/>
                <a:r>
                  <a:rPr lang="en-GB" noProof="0" dirty="0"/>
                  <a:t>there is a graph morphism: type: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TG.</a:t>
                </a:r>
              </a:p>
              <a:p>
                <a:r>
                  <a:rPr lang="en-GB" noProof="0" dirty="0"/>
                  <a:t>The tuple (G, type) is called a typed graph.</a:t>
                </a:r>
              </a:p>
              <a:p>
                <a:pPr marL="0" indent="0">
                  <a:buNone/>
                </a:pPr>
                <a:endParaRPr lang="en-GB" noProof="0" dirty="0"/>
              </a:p>
              <a:p>
                <a:r>
                  <a:rPr lang="en-GB" noProof="0" dirty="0" err="1"/>
                  <a:t>Graph</a:t>
                </a:r>
                <a:r>
                  <a:rPr lang="en-GB" baseline="-25000" noProof="0" dirty="0" err="1"/>
                  <a:t>TG</a:t>
                </a:r>
                <a:r>
                  <a:rPr lang="en-GB" noProof="0" dirty="0"/>
                  <a:t> is the set of all graphs that are typed over TG.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9" t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2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6230"/>
            <a:ext cx="9036496" cy="1143000"/>
          </a:xfrm>
        </p:spPr>
        <p:txBody>
          <a:bodyPr/>
          <a:lstStyle/>
          <a:p>
            <a:r>
              <a:rPr lang="en-GB" noProof="0" dirty="0"/>
              <a:t>Example: Typed graph morphism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4373" t="13510" r="44394" b="65906"/>
          <a:stretch/>
        </p:blipFill>
        <p:spPr>
          <a:xfrm>
            <a:off x="2452693" y="4437626"/>
            <a:ext cx="2808312" cy="1584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21171" t="8832" r="50800" b="64035"/>
          <a:stretch/>
        </p:blipFill>
        <p:spPr>
          <a:xfrm>
            <a:off x="467544" y="1317210"/>
            <a:ext cx="2520280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466809" y="3449483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 G</a:t>
            </a:r>
            <a:r>
              <a:rPr lang="de-DE" baseline="-25000" dirty="0"/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82798" y="551723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type </a:t>
            </a:r>
            <a:r>
              <a:rPr lang="de-DE" dirty="0" err="1"/>
              <a:t>graph</a:t>
            </a:r>
            <a:endParaRPr lang="de-DE" dirty="0"/>
          </a:p>
        </p:txBody>
      </p:sp>
      <p:sp>
        <p:nvSpPr>
          <p:cNvPr id="11" name="Pfeil nach rechts 10"/>
          <p:cNvSpPr/>
          <p:nvPr/>
        </p:nvSpPr>
        <p:spPr>
          <a:xfrm rot="2192203">
            <a:off x="2538496" y="3718133"/>
            <a:ext cx="1152128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21170" t="8832" r="33182" b="64622"/>
          <a:stretch/>
        </p:blipFill>
        <p:spPr>
          <a:xfrm>
            <a:off x="4353744" y="1313970"/>
            <a:ext cx="4104456" cy="2043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Pfeil nach rechts 11"/>
          <p:cNvSpPr/>
          <p:nvPr/>
        </p:nvSpPr>
        <p:spPr>
          <a:xfrm rot="8296248">
            <a:off x="4351384" y="3660868"/>
            <a:ext cx="1152128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3114561" y="2043077"/>
            <a:ext cx="1152128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762056" y="3449483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 G</a:t>
            </a:r>
            <a:r>
              <a:rPr lang="de-DE" baseline="-25000" dirty="0"/>
              <a:t>2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7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Typed graph 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8206680" cy="4114800"/>
              </a:xfrm>
            </p:spPr>
            <p:txBody>
              <a:bodyPr/>
              <a:lstStyle/>
              <a:p>
                <a:r>
                  <a:rPr lang="en-GB" noProof="0" dirty="0"/>
                  <a:t>Given a type graph TG and two typed instance graphs                G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= (</a:t>
                </a:r>
                <a:r>
                  <a:rPr lang="en-GB" u="sng" noProof="0" dirty="0"/>
                  <a:t>G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,type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) and G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= (</a:t>
                </a:r>
                <a:r>
                  <a:rPr lang="en-GB" u="sng" noProof="0" dirty="0"/>
                  <a:t>G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,type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)</a:t>
                </a:r>
              </a:p>
              <a:p>
                <a:r>
                  <a:rPr lang="en-GB" noProof="0" dirty="0"/>
                  <a:t>A typed graph morphism f: G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is </a:t>
                </a:r>
              </a:p>
              <a:p>
                <a:pPr lvl="1"/>
                <a:r>
                  <a:rPr lang="en-GB" noProof="0" dirty="0"/>
                  <a:t>a graph morphism f: </a:t>
                </a:r>
                <a:r>
                  <a:rPr lang="en-GB" u="sng" noProof="0" dirty="0"/>
                  <a:t>G</a:t>
                </a:r>
                <a:r>
                  <a:rPr lang="en-GB" baseline="-25000" noProof="0" dirty="0"/>
                  <a:t>1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u="sng" noProof="0" dirty="0"/>
                  <a:t>G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, so that</a:t>
                </a:r>
              </a:p>
              <a:p>
                <a:pPr lvl="1"/>
                <a:r>
                  <a:rPr lang="en-GB" noProof="0" dirty="0"/>
                  <a:t>for all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u="sng" noProof="0" dirty="0"/>
                  <a:t> G</a:t>
                </a:r>
                <a:r>
                  <a:rPr lang="en-GB" baseline="-25000" noProof="0" dirty="0"/>
                  <a:t>1N</a:t>
                </a:r>
                <a:r>
                  <a:rPr lang="en-GB" noProof="0" dirty="0"/>
                  <a:t>: type</a:t>
                </a:r>
                <a:r>
                  <a:rPr lang="en-GB" baseline="-25000" noProof="0" dirty="0"/>
                  <a:t>2N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(n)) = type</a:t>
                </a:r>
                <a:r>
                  <a:rPr lang="en-GB" baseline="-25000" noProof="0" dirty="0"/>
                  <a:t>1N</a:t>
                </a:r>
                <a:r>
                  <a:rPr lang="en-GB" noProof="0" dirty="0"/>
                  <a:t>(n) and </a:t>
                </a:r>
              </a:p>
              <a:p>
                <a:pPr lvl="1"/>
                <a:r>
                  <a:rPr lang="en-GB" noProof="0" dirty="0"/>
                  <a:t>for all 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u="sng" noProof="0" dirty="0"/>
                  <a:t> G</a:t>
                </a:r>
                <a:r>
                  <a:rPr lang="en-GB" baseline="-25000" noProof="0" dirty="0"/>
                  <a:t>1E</a:t>
                </a:r>
                <a:r>
                  <a:rPr lang="en-GB" noProof="0" dirty="0"/>
                  <a:t>: type</a:t>
                </a:r>
                <a:r>
                  <a:rPr lang="en-GB" baseline="-25000" noProof="0" dirty="0"/>
                  <a:t>2E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(e)) = type</a:t>
                </a:r>
                <a:r>
                  <a:rPr lang="en-GB" baseline="-25000" noProof="0" dirty="0"/>
                  <a:t>1E</a:t>
                </a:r>
                <a:r>
                  <a:rPr lang="en-GB" noProof="0" dirty="0"/>
                  <a:t>(e).</a:t>
                </a:r>
              </a:p>
              <a:p>
                <a:pPr lvl="1"/>
                <a:r>
                  <a:rPr lang="en-GB" noProof="0" dirty="0"/>
                  <a:t>Short: type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f = type</a:t>
                </a:r>
                <a:r>
                  <a:rPr lang="en-GB" baseline="-25000" noProof="0" dirty="0"/>
                  <a:t>1</a:t>
                </a:r>
              </a:p>
              <a:p>
                <a:r>
                  <a:rPr lang="en-GB" noProof="0" dirty="0"/>
                  <a:t>Two typed graphs are isomorphic if there is a bijective typed graph morphism between them.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8206680" cy="4114800"/>
              </a:xfrm>
              <a:blipFill>
                <a:blip r:embed="rId3"/>
                <a:stretch>
                  <a:fillRect l="-927" t="-1235" r="-12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noProof="0" dirty="0"/>
              <a:t>Typed graph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270174"/>
                <a:ext cx="7992888" cy="31663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Given a type graph TG:</a:t>
                </a:r>
              </a:p>
              <a:p>
                <a:pPr marL="0" indent="0">
                  <a:buNone/>
                </a:pPr>
                <a:r>
                  <a:rPr lang="en-GB" noProof="0" dirty="0"/>
                  <a:t>A typed graph rule is a tuple r = (L, R, NAC</a:t>
                </a:r>
                <a:r>
                  <a:rPr lang="en-GB" noProof="0" dirty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L is a typed graph (</a:t>
                </a:r>
                <a:r>
                  <a:rPr lang="en-GB" u="sng" noProof="0" dirty="0">
                    <a:sym typeface="Wingdings" panose="05000000000000000000" pitchFamily="2" charset="2"/>
                  </a:rPr>
                  <a:t>L</a:t>
                </a:r>
                <a:r>
                  <a:rPr lang="en-GB" noProof="0" dirty="0">
                    <a:sym typeface="Wingdings" panose="05000000000000000000" pitchFamily="2" charset="2"/>
                  </a:rPr>
                  <a:t>,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L</a:t>
                </a:r>
                <a:r>
                  <a:rPr lang="en-GB" noProof="0" dirty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R is a typed graph (</a:t>
                </a:r>
                <a:r>
                  <a:rPr lang="en-GB" u="sng" noProof="0" dirty="0">
                    <a:sym typeface="Wingdings" panose="05000000000000000000" pitchFamily="2" charset="2"/>
                  </a:rPr>
                  <a:t>R</a:t>
                </a:r>
                <a:r>
                  <a:rPr lang="en-GB" noProof="0" dirty="0">
                    <a:sym typeface="Wingdings" panose="05000000000000000000" pitchFamily="2" charset="2"/>
                  </a:rPr>
                  <a:t>,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R</a:t>
                </a:r>
                <a:r>
                  <a:rPr lang="en-GB" noProof="0" dirty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K =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R is a typed graph,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L</a:t>
                </a:r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⊇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K</a:t>
                </a:r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R</a:t>
                </a:r>
                <a:endParaRPr lang="en-GB" baseline="-25000" noProof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NAC is a set of negative application conditions</a:t>
                </a: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For all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NAC: 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 and</a:t>
                </a:r>
              </a:p>
              <a:p>
                <a:pPr marL="914400" lvl="2" indent="0">
                  <a:buNone/>
                </a:pPr>
                <a:r>
                  <a:rPr lang="en-GB" noProof="0" dirty="0">
                    <a:sym typeface="Wingdings" panose="05000000000000000000" pitchFamily="2" charset="2"/>
                  </a:rPr>
                  <a:t>  N is a typed graph (</a:t>
                </a:r>
                <a:r>
                  <a:rPr lang="en-GB" u="sng" noProof="0" dirty="0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,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) with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L</a:t>
                </a:r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</a:t>
                </a:r>
                <a:endParaRPr lang="en-GB" baseline="-25000" noProof="0" dirty="0">
                  <a:sym typeface="Wingdings" panose="05000000000000000000" pitchFamily="2" charset="2"/>
                </a:endParaRPr>
              </a:p>
              <a:p>
                <a:pPr marL="914400" lvl="2" indent="0">
                  <a:buNone/>
                </a:pPr>
                <a:endParaRPr lang="en-GB" noProof="0" dirty="0">
                  <a:sym typeface="Wingdings" panose="05000000000000000000" pitchFamily="2" charset="2"/>
                </a:endParaRPr>
              </a:p>
              <a:p>
                <a:pPr marL="914400" lvl="2" indent="0">
                  <a:buNone/>
                </a:pPr>
                <a:endParaRPr lang="en-GB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270174"/>
                <a:ext cx="7992888" cy="3166368"/>
              </a:xfrm>
              <a:blipFill>
                <a:blip r:embed="rId5"/>
                <a:stretch>
                  <a:fillRect l="-1220" t="-1346" b="-1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876256" y="558540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[KR06]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/>
          <a:srcRect l="821" t="5901" r="4704" b="62600"/>
          <a:stretch/>
        </p:blipFill>
        <p:spPr>
          <a:xfrm>
            <a:off x="2051720" y="4306395"/>
            <a:ext cx="4531239" cy="1862154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7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5516" y="261392"/>
            <a:ext cx="8712968" cy="1143000"/>
          </a:xfrm>
        </p:spPr>
        <p:txBody>
          <a:bodyPr/>
          <a:lstStyle/>
          <a:p>
            <a:r>
              <a:rPr lang="en-GB" noProof="0" dirty="0"/>
              <a:t>Application of a typed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96752"/>
                <a:ext cx="8242684" cy="5040536"/>
              </a:xfrm>
            </p:spPr>
            <p:txBody>
              <a:bodyPr/>
              <a:lstStyle/>
              <a:p>
                <a:r>
                  <a:rPr lang="en-GB" noProof="0" dirty="0"/>
                  <a:t>Given: a type graph TG, a graph G and a rule                   r = (L,R,NAC), both typed via TG</a:t>
                </a:r>
              </a:p>
              <a:p>
                <a:r>
                  <a:rPr lang="en-GB" noProof="0" dirty="0"/>
                  <a:t>The rule r is applicable to G (has a match) if</a:t>
                </a:r>
              </a:p>
              <a:p>
                <a:pPr lvl="1"/>
                <a:r>
                  <a:rPr lang="en-GB" noProof="0" dirty="0"/>
                  <a:t>There is an injective typed graph morphism m: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</a:t>
                </a:r>
              </a:p>
              <a:p>
                <a:pPr lvl="1"/>
                <a:r>
                  <a:rPr lang="en-GB" noProof="0" dirty="0"/>
                  <a:t>All negative application conditions fulfilled:                                 For all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NAC: There is no injective typed graph morphism      q: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 with q(L) = m(L)</a:t>
                </a:r>
              </a:p>
              <a:p>
                <a:pPr lvl="1"/>
                <a:r>
                  <a:rPr lang="en-GB" noProof="0" dirty="0"/>
                  <a:t>No dangling edges: D = G \ m(L \(L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 is a graph.</a:t>
                </a:r>
              </a:p>
              <a:p>
                <a:r>
                  <a:rPr lang="en-GB" noProof="0" dirty="0"/>
                  <a:t>Application of rule r to graph G at match m:          </a:t>
                </a:r>
              </a:p>
              <a:p>
                <a:pPr marL="0" indent="0">
                  <a:buNone/>
                </a:pPr>
                <a:r>
                  <a:rPr lang="en-GB" noProof="0" dirty="0"/>
                  <a:t>   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baseline="-25000" noProof="0" dirty="0" err="1"/>
                  <a:t>r,m</a:t>
                </a:r>
                <a:r>
                  <a:rPr lang="en-GB" noProof="0" dirty="0"/>
                  <a:t> H</a:t>
                </a:r>
              </a:p>
              <a:p>
                <a:pPr lvl="1"/>
                <a:r>
                  <a:rPr lang="en-GB" noProof="0" dirty="0"/>
                  <a:t>D = G \ m(L \(L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</a:t>
                </a:r>
              </a:p>
              <a:p>
                <a:pPr lvl="1"/>
                <a:r>
                  <a:rPr lang="en-GB" noProof="0" dirty="0"/>
                  <a:t>H = D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GB" noProof="0" dirty="0"/>
                  <a:t> (R \ 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 (Attention: disjoint union)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96752"/>
                <a:ext cx="8242684" cy="5040536"/>
              </a:xfrm>
              <a:blipFill>
                <a:blip r:embed="rId4"/>
                <a:stretch>
                  <a:fillRect l="-1036"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3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43000"/>
          </a:xfrm>
        </p:spPr>
        <p:txBody>
          <a:bodyPr/>
          <a:lstStyle/>
          <a:p>
            <a:r>
              <a:rPr lang="en-GB" noProof="0" dirty="0"/>
              <a:t>Typed graph transition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96752"/>
                <a:ext cx="8278688" cy="4899248"/>
              </a:xfrm>
            </p:spPr>
            <p:txBody>
              <a:bodyPr/>
              <a:lstStyle/>
              <a:p>
                <a:r>
                  <a:rPr lang="en-GB" noProof="0" dirty="0"/>
                  <a:t>A typed graph transformation system GTS = (TG,R,I) consists of</a:t>
                </a:r>
              </a:p>
              <a:p>
                <a:pPr lvl="1"/>
                <a:r>
                  <a:rPr lang="en-GB" noProof="0" dirty="0"/>
                  <a:t>a type graph TG,</a:t>
                </a:r>
              </a:p>
              <a:p>
                <a:pPr lvl="1"/>
                <a:r>
                  <a:rPr lang="en-GB" noProof="0" dirty="0"/>
                  <a:t>a set R of rules typed over TG and</a:t>
                </a:r>
              </a:p>
              <a:p>
                <a:pPr lvl="1"/>
                <a:r>
                  <a:rPr lang="en-GB" noProof="0" dirty="0"/>
                  <a:t>a start graph I typed over TG.</a:t>
                </a:r>
              </a:p>
              <a:p>
                <a:r>
                  <a:rPr lang="en-GB" noProof="0" dirty="0"/>
                  <a:t>The graph transition system GTS is defined by:    TS(GTS) = (</a:t>
                </a:r>
                <a:r>
                  <a:rPr lang="en-GB" noProof="0" dirty="0" err="1"/>
                  <a:t>S,Act</a:t>
                </a:r>
                <a:r>
                  <a:rPr lang="en-GB" noProof="0" dirty="0"/>
                  <a:t>,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,I) with</a:t>
                </a:r>
              </a:p>
              <a:p>
                <a:pPr lvl="1"/>
                <a:r>
                  <a:rPr lang="en-GB" noProof="0" dirty="0"/>
                  <a:t>S is a set of typed graphs: S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Graph</a:t>
                </a:r>
                <a:r>
                  <a:rPr lang="en-GB" baseline="-25000" noProof="0" dirty="0" err="1"/>
                  <a:t>TG</a:t>
                </a:r>
                <a:endParaRPr lang="en-GB" baseline="-25000" noProof="0" dirty="0"/>
              </a:p>
              <a:p>
                <a:pPr lvl="1"/>
                <a:r>
                  <a:rPr lang="en-GB" noProof="0" dirty="0"/>
                  <a:t>Act = 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GB" noProof="0" dirty="0"/>
                  <a:t>S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noProof="0" dirty="0"/>
                  <a:t> R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noProof="0" dirty="0"/>
                  <a:t> [</a:t>
                </a:r>
                <a:r>
                  <a:rPr lang="en-GB" noProof="0" dirty="0" err="1"/>
                  <a:t>GraphTG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GraphTG</a:t>
                </a:r>
                <a:r>
                  <a:rPr lang="en-GB" noProof="0" dirty="0"/>
                  <a:t>]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noProof="0" dirty="0"/>
                  <a:t>S is a transition relation, so that (</a:t>
                </a:r>
                <a:r>
                  <a:rPr lang="en-GB" noProof="0" dirty="0" err="1"/>
                  <a:t>G,r,m,H</a:t>
                </a:r>
                <a:r>
                  <a:rPr lang="en-GB" noProof="0" dirty="0"/>
                  <a:t>)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GB" noProof="0">
                        <a:latin typeface="Cambria Math" panose="02040503050406030204" pitchFamily="18" charset="0"/>
                      </a:rPr>
                      <m:t>→,</m:t>
                    </m:r>
                  </m:oMath>
                </a14:m>
                <a:r>
                  <a:rPr lang="en-GB" noProof="0" dirty="0"/>
                  <a:t> if there is a rule application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baseline="-25000" noProof="0" dirty="0" err="1"/>
                  <a:t>r,m</a:t>
                </a:r>
                <a:r>
                  <a:rPr lang="en-GB" noProof="0" dirty="0"/>
                  <a:t> H' so that H is isomorphic to H'.</a:t>
                </a:r>
              </a:p>
              <a:p>
                <a:pPr lvl="1"/>
                <a:r>
                  <a:rPr lang="en-GB" noProof="0" dirty="0"/>
                  <a:t>I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96752"/>
                <a:ext cx="8278688" cy="4899248"/>
              </a:xfrm>
              <a:blipFill>
                <a:blip r:embed="rId4"/>
                <a:stretch>
                  <a:fillRect l="-1031" t="-871" b="-2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5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Attributed typed graph transformation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 type graph defines all object and data types involved (the class structure).</a:t>
            </a:r>
          </a:p>
          <a:p>
            <a:r>
              <a:rPr lang="en-GB" noProof="0" dirty="0"/>
              <a:t>We distinguish between object nodes and data nodes.</a:t>
            </a:r>
          </a:p>
          <a:p>
            <a:pPr lvl="1"/>
            <a:r>
              <a:rPr lang="en-GB" noProof="0" dirty="0"/>
              <a:t>Data nodes represent data values.</a:t>
            </a:r>
          </a:p>
          <a:p>
            <a:pPr lvl="1"/>
            <a:r>
              <a:rPr lang="en-GB" noProof="0" dirty="0"/>
              <a:t>Edges from object nodes to data nodes are used to attribute objects.</a:t>
            </a:r>
          </a:p>
          <a:p>
            <a:r>
              <a:rPr lang="en-GB" noProof="0" dirty="0"/>
              <a:t>Rules may use data variables and can specify calculations on attribute values.</a:t>
            </a:r>
          </a:p>
          <a:p>
            <a:r>
              <a:rPr lang="en-GB" noProof="0" dirty="0"/>
              <a:t>Rules can have input and output parameters.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17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Modelling data structures with graphs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en-GB" noProof="0" dirty="0"/>
              <a:t>Graphs can be used to model various data structures.</a:t>
            </a:r>
          </a:p>
          <a:p>
            <a:pPr lvl="1"/>
            <a:r>
              <a:rPr lang="en-GB" noProof="0" dirty="0"/>
              <a:t>For example: lists, stacks and trees</a:t>
            </a:r>
          </a:p>
          <a:p>
            <a:r>
              <a:rPr lang="en-GB" noProof="0" dirty="0"/>
              <a:t>Graph node</a:t>
            </a:r>
          </a:p>
          <a:p>
            <a:pPr lvl="1"/>
            <a:r>
              <a:rPr lang="en-GB" noProof="0" dirty="0"/>
              <a:t>Labels distinguish different types of nodes.</a:t>
            </a:r>
          </a:p>
          <a:p>
            <a:pPr lvl="1"/>
            <a:r>
              <a:rPr lang="en-GB" noProof="0" dirty="0"/>
              <a:t>Labels also hold additional information.</a:t>
            </a:r>
          </a:p>
          <a:p>
            <a:r>
              <a:rPr lang="en-GB" noProof="0" dirty="0"/>
              <a:t>Graph edges</a:t>
            </a:r>
          </a:p>
          <a:p>
            <a:pPr lvl="1"/>
            <a:r>
              <a:rPr lang="en-GB" noProof="0" dirty="0"/>
              <a:t>Edges specify relations between nodes. </a:t>
            </a:r>
          </a:p>
          <a:p>
            <a:pPr lvl="1"/>
            <a:r>
              <a:rPr lang="en-GB" noProof="0" dirty="0"/>
              <a:t>Edge labels can distinguish different kinds of edges.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971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Attributed Graphs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9810" t="13018" r="35419" b="68847"/>
          <a:stretch/>
        </p:blipFill>
        <p:spPr>
          <a:xfrm>
            <a:off x="5508104" y="2256709"/>
            <a:ext cx="3395776" cy="18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feld 2"/>
          <p:cNvSpPr txBox="1"/>
          <p:nvPr/>
        </p:nvSpPr>
        <p:spPr>
          <a:xfrm flipH="1">
            <a:off x="5508104" y="43651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Attributed type graph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24800" t="8247" r="22001" b="66879"/>
          <a:stretch/>
        </p:blipFill>
        <p:spPr>
          <a:xfrm>
            <a:off x="755576" y="2256709"/>
            <a:ext cx="4104456" cy="2016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/>
          <p:cNvSpPr txBox="1"/>
          <p:nvPr/>
        </p:nvSpPr>
        <p:spPr>
          <a:xfrm flipH="1">
            <a:off x="755576" y="442522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Attributed</a:t>
            </a:r>
            <a:r>
              <a:rPr lang="de-DE" dirty="0"/>
              <a:t> </a:t>
            </a:r>
            <a:r>
              <a:rPr lang="de-DE" dirty="0" err="1"/>
              <a:t>graph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8185-549D-4129-940C-103FC485F2D9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7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Attributed Type Graph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9810" t="13018" r="35419" b="68847"/>
          <a:stretch/>
        </p:blipFill>
        <p:spPr>
          <a:xfrm>
            <a:off x="4716016" y="1752600"/>
            <a:ext cx="3395776" cy="18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29467" t="14466" r="36000" b="58884"/>
          <a:stretch/>
        </p:blipFill>
        <p:spPr>
          <a:xfrm>
            <a:off x="1259632" y="1752600"/>
            <a:ext cx="2664297" cy="2160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feld 1"/>
          <p:cNvSpPr txBox="1"/>
          <p:nvPr/>
        </p:nvSpPr>
        <p:spPr>
          <a:xfrm flipH="1">
            <a:off x="1187624" y="4128864"/>
            <a:ext cx="333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Representation in the Groove </a:t>
            </a:r>
            <a:r>
              <a:rPr lang="de-DE" dirty="0" err="1"/>
              <a:t>editor</a:t>
            </a:r>
            <a:r>
              <a:rPr lang="de-DE" dirty="0"/>
              <a:t> corresponds to the formal specification</a:t>
            </a:r>
          </a:p>
        </p:txBody>
      </p:sp>
      <p:sp>
        <p:nvSpPr>
          <p:cNvPr id="3" name="Textfeld 2"/>
          <p:cNvSpPr txBox="1"/>
          <p:nvPr/>
        </p:nvSpPr>
        <p:spPr>
          <a:xfrm flipH="1">
            <a:off x="5004048" y="3759532"/>
            <a:ext cx="305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Final view of the type graph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8185-549D-4129-940C-103FC485F2D9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96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noProof="0" dirty="0"/>
              <a:t>Definition: Extended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36984"/>
                <a:ext cx="8424936" cy="4811416"/>
              </a:xfrm>
            </p:spPr>
            <p:txBody>
              <a:bodyPr/>
              <a:lstStyle/>
              <a:p>
                <a:r>
                  <a:rPr lang="en-GB" noProof="0" dirty="0"/>
                  <a:t>An extended graph G is a tuple</a:t>
                </a:r>
              </a:p>
              <a:p>
                <a:pPr marL="0" indent="0">
                  <a:buNone/>
                </a:pPr>
                <a:r>
                  <a:rPr lang="en-GB" noProof="0" dirty="0"/>
                  <a:t>     G =(N, E, D, A, 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, 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, 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A</a:t>
                </a:r>
                <a:r>
                  <a:rPr lang="en-GB" noProof="0" dirty="0"/>
                  <a:t>, 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A</a:t>
                </a:r>
                <a:r>
                  <a:rPr lang="en-GB" noProof="0" dirty="0">
                    <a:sym typeface="Wingdings" panose="05000000000000000000" pitchFamily="2" charset="2"/>
                  </a:rPr>
                  <a:t>):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N is a set of object nodes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E is a set of (object) edges (i.e. references)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D is a set of data nodes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A is a set of attribution edges</a:t>
                </a:r>
              </a:p>
              <a:p>
                <a:pPr lvl="1"/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s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E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: E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 is a function that assigns edges their source nodes</a:t>
                </a:r>
              </a:p>
              <a:p>
                <a:pPr lvl="1"/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E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: E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 is a function that assigns edges to their target nodes</a:t>
                </a:r>
              </a:p>
              <a:p>
                <a:pPr lvl="1"/>
                <a:r>
                  <a:rPr lang="en-GB" noProof="0" dirty="0" err="1">
                    <a:sym typeface="Wingdings" panose="05000000000000000000" pitchFamily="2" charset="2"/>
                  </a:rPr>
                  <a:t>s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A</a:t>
                </a:r>
                <a:r>
                  <a:rPr lang="en-GB" noProof="0" dirty="0">
                    <a:sym typeface="Wingdings" panose="05000000000000000000" pitchFamily="2" charset="2"/>
                  </a:rPr>
                  <a:t>: A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 is a function that assigns attribution edges to their object nodes.</a:t>
                </a:r>
              </a:p>
              <a:p>
                <a:pPr lvl="1"/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A</a:t>
                </a:r>
                <a:r>
                  <a:rPr lang="en-GB" noProof="0" dirty="0">
                    <a:sym typeface="Wingdings" panose="05000000000000000000" pitchFamily="2" charset="2"/>
                  </a:rPr>
                  <a:t>: A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D is a function that assigns data to attribution edges.</a:t>
                </a:r>
              </a:p>
              <a:p>
                <a:pPr marL="457200" lvl="1" indent="0">
                  <a:buNone/>
                </a:pPr>
                <a:endParaRPr lang="en-GB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36984"/>
                <a:ext cx="8424936" cy="4811416"/>
              </a:xfrm>
              <a:blipFill>
                <a:blip r:embed="rId4"/>
                <a:stretch>
                  <a:fillRect l="-1013" t="-887" r="-1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086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Attributed Typed Graph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4266" t="9772" r="22534" b="65354"/>
          <a:stretch/>
        </p:blipFill>
        <p:spPr>
          <a:xfrm>
            <a:off x="714079" y="2135875"/>
            <a:ext cx="4104456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 flipH="1">
            <a:off x="971600" y="4276919"/>
            <a:ext cx="333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Representation in the Groove </a:t>
            </a:r>
            <a:r>
              <a:rPr lang="de-DE" dirty="0" err="1"/>
              <a:t>editor</a:t>
            </a:r>
            <a:r>
              <a:rPr lang="de-DE" dirty="0"/>
              <a:t> corresponds to the formal specification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43761" y="2131719"/>
                <a:ext cx="2376264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Sig</a:t>
                </a:r>
                <a:r>
                  <a:rPr lang="de-DE" dirty="0"/>
                  <a:t> = </a:t>
                </a:r>
              </a:p>
              <a:p>
                <a:r>
                  <a:rPr lang="de-DE" dirty="0" err="1"/>
                  <a:t>  sorts int</a:t>
                </a:r>
                <a:endParaRPr lang="de-DE" dirty="0"/>
              </a:p>
              <a:p>
                <a:r>
                  <a:rPr lang="de-DE" dirty="0" err="1"/>
                  <a:t>  opns</a:t>
                </a:r>
                <a:r>
                  <a:rPr lang="de-DE" dirty="0"/>
                  <a:t> 0: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int</a:t>
                </a:r>
              </a:p>
              <a:p>
                <a:r>
                  <a:rPr lang="de-DE" dirty="0"/>
                  <a:t>            +: </a:t>
                </a:r>
                <a:r>
                  <a:rPr lang="de-DE" dirty="0" err="1"/>
                  <a:t>int int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int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761" y="2131719"/>
                <a:ext cx="2376264" cy="1200329"/>
              </a:xfrm>
              <a:prstGeom prst="rect">
                <a:avLst/>
              </a:prstGeom>
              <a:blipFill>
                <a:blip r:embed="rId4"/>
                <a:stretch>
                  <a:fillRect l="-1786" t="-2513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443761" y="3791367"/>
            <a:ext cx="23499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Alg</a:t>
            </a:r>
            <a:r>
              <a:rPr lang="de-DE" dirty="0"/>
              <a:t>(</a:t>
            </a:r>
            <a:r>
              <a:rPr lang="de-DE" dirty="0" err="1"/>
              <a:t>Sig</a:t>
            </a:r>
            <a:r>
              <a:rPr lang="de-DE" dirty="0"/>
              <a:t>):</a:t>
            </a:r>
          </a:p>
          <a:p>
            <a:r>
              <a:rPr lang="de-DE" dirty="0" err="1"/>
              <a:t>Dint</a:t>
            </a:r>
            <a:r>
              <a:rPr lang="de-DE" dirty="0"/>
              <a:t> is the set of all integers.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8185-549D-4129-940C-103FC485F2D9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45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566720" cy="1143000"/>
          </a:xfrm>
        </p:spPr>
        <p:txBody>
          <a:bodyPr/>
          <a:lstStyle/>
          <a:p>
            <a:r>
              <a:rPr lang="en-GB" noProof="0" dirty="0"/>
              <a:t>Definition: Attributed (Type)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00808"/>
                <a:ext cx="8424936" cy="4331568"/>
              </a:xfrm>
            </p:spPr>
            <p:txBody>
              <a:bodyPr/>
              <a:lstStyle/>
              <a:p>
                <a:r>
                  <a:rPr lang="en-GB" sz="2000" noProof="0" dirty="0"/>
                  <a:t>An attributed graph G is a tuple G =(</a:t>
                </a:r>
                <a:r>
                  <a:rPr lang="en-GB" sz="2000" noProof="0" dirty="0" err="1"/>
                  <a:t>EG,Alg</a:t>
                </a:r>
                <a:r>
                  <a:rPr lang="en-GB" sz="2000" noProof="0" dirty="0">
                    <a:sym typeface="Wingdings" panose="05000000000000000000" pitchFamily="2" charset="2"/>
                  </a:rPr>
                  <a:t>):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EG is an extended graph </a:t>
                </a:r>
              </a:p>
              <a:p>
                <a:pPr lvl="1"/>
                <a:r>
                  <a:rPr lang="en-GB" noProof="0" dirty="0" err="1">
                    <a:sym typeface="Wingdings" panose="05000000000000000000" pitchFamily="2" charset="2"/>
                  </a:rPr>
                  <a:t>Alg</a:t>
                </a:r>
                <a:r>
                  <a:rPr lang="en-GB" noProof="0" dirty="0">
                    <a:sym typeface="Wingdings" panose="05000000000000000000" pitchFamily="2" charset="2"/>
                  </a:rPr>
                  <a:t> is an algebra with the signature Sig = (</a:t>
                </a:r>
                <a:r>
                  <a:rPr lang="en-GB" noProof="0" dirty="0" err="1">
                    <a:sym typeface="Wingdings" panose="05000000000000000000" pitchFamily="2" charset="2"/>
                  </a:rPr>
                  <a:t>Sorts,Opns</a:t>
                </a:r>
                <a:r>
                  <a:rPr lang="en-GB" noProof="0" dirty="0">
                    <a:sym typeface="Wingdings" panose="05000000000000000000" pitchFamily="2" charset="2"/>
                  </a:rPr>
                  <a:t>)</a:t>
                </a: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Sorts is a set of varieties</a:t>
                </a:r>
              </a:p>
              <a:p>
                <a:pPr lvl="2"/>
                <a:r>
                  <a:rPr lang="en-GB" noProof="0" dirty="0" err="1">
                    <a:sym typeface="Wingdings" panose="05000000000000000000" pitchFamily="2" charset="2"/>
                  </a:rPr>
                  <a:t>Opns</a:t>
                </a:r>
                <a:r>
                  <a:rPr lang="en-GB" noProof="0" dirty="0">
                    <a:sym typeface="Wingdings" panose="05000000000000000000" pitchFamily="2" charset="2"/>
                  </a:rPr>
                  <a:t> is a lot of operation signatures </a:t>
                </a:r>
              </a:p>
              <a:p>
                <a:pPr marL="914400" lvl="2" indent="0">
                  <a:buNone/>
                </a:pPr>
                <a:r>
                  <a:rPr lang="en-GB" noProof="0" dirty="0">
                    <a:sym typeface="Wingdings" panose="05000000000000000000" pitchFamily="2" charset="2"/>
                  </a:rPr>
                  <a:t> c: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s (constant symbols) or op: s1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….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GB" noProof="0" dirty="0" err="1">
                    <a:sym typeface="Wingdings" panose="05000000000000000000" pitchFamily="2" charset="2"/>
                  </a:rPr>
                  <a:t>s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s</a:t>
                </a:r>
              </a:p>
              <a:p>
                <a:pPr lvl="2"/>
                <a:r>
                  <a:rPr lang="en-GB" noProof="0" dirty="0" err="1">
                    <a:sym typeface="Wingdings" panose="05000000000000000000" pitchFamily="2" charset="2"/>
                  </a:rPr>
                  <a:t>Alg</a:t>
                </a:r>
                <a:r>
                  <a:rPr lang="en-GB" noProof="0" dirty="0">
                    <a:sym typeface="Wingdings" panose="05000000000000000000" pitchFamily="2" charset="2"/>
                  </a:rPr>
                  <a:t> contains a data set D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s</a:t>
                </a:r>
                <a:r>
                  <a:rPr lang="en-GB" noProof="0" dirty="0">
                    <a:sym typeface="Wingdings" panose="05000000000000000000" pitchFamily="2" charset="2"/>
                  </a:rPr>
                  <a:t> for each variety s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Sorts and one operation for each operation signature in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Opns</a:t>
                </a:r>
                <a:r>
                  <a:rPr lang="en-GB" noProof="0" dirty="0">
                    <a:sym typeface="Wingdings" panose="05000000000000000000" pitchFamily="2" charset="2"/>
                  </a:rPr>
                  <a:t>.</a:t>
                </a: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The disjunctive union of the data sets results in the set of all data nodes: </a:t>
                </a:r>
                <a14:m>
                  <m:oMath xmlns:m="http://schemas.openxmlformats.org/officeDocument/2006/math">
                    <m:nary>
                      <m:naryPr>
                        <m:chr m:val="⨄"/>
                        <m:subHide m:val="on"/>
                        <m:supHide m:val="on"/>
                        <m:ctrlP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D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s</a:t>
                </a:r>
                <a:r>
                  <a:rPr lang="en-GB" noProof="0" dirty="0">
                    <a:sym typeface="Wingdings" panose="05000000000000000000" pitchFamily="2" charset="2"/>
                  </a:rPr>
                  <a:t> = D</a:t>
                </a:r>
              </a:p>
              <a:p>
                <a:r>
                  <a:rPr lang="en-GB" sz="2000" noProof="0" dirty="0">
                    <a:sym typeface="Wingdings" panose="05000000000000000000" pitchFamily="2" charset="2"/>
                  </a:rPr>
                  <a:t>An attributed type graph TG is an attributed graph whose algebra is final, i.e. each data set consists of a single element. </a:t>
                </a:r>
              </a:p>
              <a:p>
                <a:pPr marL="457200" lvl="1" indent="0">
                  <a:buNone/>
                </a:pPr>
                <a:endParaRPr lang="en-GB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424936" cy="4331568"/>
              </a:xfrm>
              <a:blipFill>
                <a:blip r:embed="rId5"/>
                <a:stretch>
                  <a:fillRect l="-651" t="-563" b="-4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987824" y="5013176"/>
                <a:ext cx="599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ea typeface="Cambria Math" panose="02040503050406030204" pitchFamily="18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de-DE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sz="1400" dirty="0"/>
                  <a:t> S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013176"/>
                <a:ext cx="599844" cy="307777"/>
              </a:xfrm>
              <a:prstGeom prst="rect">
                <a:avLst/>
              </a:prstGeom>
              <a:blipFill>
                <a:blip r:embed="rId4"/>
                <a:stretch>
                  <a:fillRect l="-3030" t="-1961" r="-1010" b="-19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548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Attributed Graph Rule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6405" t="13832" r="28282" b="59761"/>
          <a:stretch/>
        </p:blipFill>
        <p:spPr>
          <a:xfrm>
            <a:off x="1115616" y="2060848"/>
            <a:ext cx="4827964" cy="2304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 flipH="1">
            <a:off x="1259632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put</a:t>
            </a:r>
            <a:r>
              <a:rPr lang="de-DE" dirty="0"/>
              <a:t>(</a:t>
            </a:r>
            <a:r>
              <a:rPr lang="de-DE" dirty="0" err="1"/>
              <a:t>int</a:t>
            </a:r>
            <a:r>
              <a:rPr lang="de-DE" dirty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8185-549D-4129-940C-103FC485F2D9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575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887" y="116632"/>
            <a:ext cx="7772400" cy="1143000"/>
          </a:xfrm>
        </p:spPr>
        <p:txBody>
          <a:bodyPr/>
          <a:lstStyle/>
          <a:p>
            <a:r>
              <a:rPr lang="en-GB" noProof="0" dirty="0"/>
              <a:t>Attributed graph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52736"/>
                <a:ext cx="8382094" cy="51956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noProof="0" dirty="0"/>
                  <a:t>Given a signature Sig =(</a:t>
                </a:r>
                <a:r>
                  <a:rPr lang="en-GB" sz="2000" noProof="0" dirty="0" err="1"/>
                  <a:t>Sorts,Opns</a:t>
                </a:r>
                <a:r>
                  <a:rPr lang="en-GB" sz="2000" noProof="0" dirty="0"/>
                  <a:t>):</a:t>
                </a:r>
              </a:p>
              <a:p>
                <a:pPr marL="0" indent="0">
                  <a:buNone/>
                </a:pPr>
                <a:r>
                  <a:rPr lang="en-GB" sz="2000" noProof="0" dirty="0"/>
                  <a:t>An attributed graph rule is a tuple r(par) = (X, L, R, NAC)</a:t>
                </a:r>
                <a:r>
                  <a:rPr lang="en-GB" sz="2000" noProof="0" dirty="0">
                    <a:sym typeface="Wingdings" panose="05000000000000000000" pitchFamily="2" charset="2"/>
                  </a:rPr>
                  <a:t>: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X = (</a:t>
                </a:r>
                <a:r>
                  <a:rPr lang="en-GB" noProof="0" dirty="0" err="1">
                    <a:sym typeface="Wingdings" panose="05000000000000000000" pitchFamily="2" charset="2"/>
                  </a:rPr>
                  <a:t>X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s</a:t>
                </a:r>
                <a:r>
                  <a:rPr lang="en-GB" noProof="0" dirty="0">
                    <a:sym typeface="Wingdings" panose="05000000000000000000" pitchFamily="2" charset="2"/>
                  </a:rPr>
                  <a:t>)        is a family of sets of variables, ordered by sorts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Attribution with the term algebra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TSig</a:t>
                </a:r>
                <a:r>
                  <a:rPr lang="en-GB" noProof="0" dirty="0">
                    <a:sym typeface="Wingdings" panose="05000000000000000000" pitchFamily="2" charset="2"/>
                  </a:rPr>
                  <a:t>(X) = (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TSig,s</a:t>
                </a:r>
                <a:r>
                  <a:rPr lang="en-GB" noProof="0" dirty="0">
                    <a:sym typeface="Wingdings" panose="05000000000000000000" pitchFamily="2" charset="2"/>
                  </a:rPr>
                  <a:t>(X))</a:t>
                </a: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Variables are terms: For all x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X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s</a:t>
                </a:r>
                <a:r>
                  <a:rPr lang="en-GB" noProof="0" dirty="0">
                    <a:sym typeface="Wingdings" panose="05000000000000000000" pitchFamily="2" charset="2"/>
                  </a:rPr>
                  <a:t>: x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TSig,s</a:t>
                </a:r>
                <a:r>
                  <a:rPr lang="en-GB" noProof="0" dirty="0">
                    <a:sym typeface="Wingdings" panose="05000000000000000000" pitchFamily="2" charset="2"/>
                  </a:rPr>
                  <a:t>(X)</a:t>
                </a: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Constants are terms: For all c: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GB" b="0" i="0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s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Opns</a:t>
                </a:r>
                <a:r>
                  <a:rPr lang="en-GB" noProof="0" dirty="0">
                    <a:sym typeface="Wingdings" panose="05000000000000000000" pitchFamily="2" charset="2"/>
                  </a:rPr>
                  <a:t>: c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T</m:t>
                    </m:r>
                    <m:r>
                      <m:rPr>
                        <m:nor/>
                      </m:rPr>
                      <a:rPr lang="en-GB" baseline="-25000" noProof="0" smtClean="0">
                        <a:sym typeface="Wingdings" panose="05000000000000000000" pitchFamily="2" charset="2"/>
                      </a:rPr>
                      <m:t>Sig</m:t>
                    </m:r>
                    <m:r>
                      <m:rPr>
                        <m:nor/>
                      </m:rPr>
                      <a:rPr lang="en-GB" baseline="-25000" noProof="0" smtClean="0">
                        <a:sym typeface="Wingdings" panose="05000000000000000000" pitchFamily="2" charset="2"/>
                      </a:rPr>
                      <m:t>,</m:t>
                    </m:r>
                    <m:r>
                      <m:rPr>
                        <m:nor/>
                      </m:rPr>
                      <a:rPr lang="en-GB" baseline="-25000" noProof="0" smtClean="0">
                        <a:sym typeface="Wingdings" panose="05000000000000000000" pitchFamily="2" charset="2"/>
                      </a:rPr>
                      <m:t>s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X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GB" noProof="0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Operation calls on terms are terms:                                         For all op: s1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….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</m:oMath>
                </a14:m>
                <a:r>
                  <a:rPr lang="en-GB" noProof="0" dirty="0" err="1">
                    <a:sym typeface="Wingdings" panose="05000000000000000000" pitchFamily="2" charset="2"/>
                  </a:rPr>
                  <a:t>s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s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Opns</a:t>
                </a:r>
                <a:r>
                  <a:rPr lang="en-GB" noProof="0" dirty="0">
                    <a:sym typeface="Wingdings" panose="05000000000000000000" pitchFamily="2" charset="2"/>
                  </a:rPr>
                  <a:t> and all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i</a:t>
                </a:r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 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T</m:t>
                    </m:r>
                    <m:r>
                      <m:rPr>
                        <m:nor/>
                      </m:rPr>
                      <a:rPr lang="en-GB" baseline="-25000" noProof="0" smtClean="0">
                        <a:sym typeface="Wingdings" panose="05000000000000000000" pitchFamily="2" charset="2"/>
                      </a:rPr>
                      <m:t>Sig</m:t>
                    </m:r>
                    <m:r>
                      <m:rPr>
                        <m:nor/>
                      </m:rPr>
                      <a:rPr lang="en-GB" baseline="-25000" noProof="0" smtClean="0">
                        <a:sym typeface="Wingdings" panose="05000000000000000000" pitchFamily="2" charset="2"/>
                      </a:rPr>
                      <m:t>,</m:t>
                    </m:r>
                    <m:r>
                      <m:rPr>
                        <m:nor/>
                      </m:rPr>
                      <a:rPr lang="en-GB" baseline="-25000" noProof="0" smtClean="0">
                        <a:sym typeface="Wingdings" panose="05000000000000000000" pitchFamily="2" charset="2"/>
                      </a:rPr>
                      <m:t>si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X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:</a:t>
                </a:r>
              </a:p>
              <a:p>
                <a:pPr marL="914400" lvl="2" indent="0">
                  <a:buNone/>
                </a:pPr>
                <a:r>
                  <a:rPr lang="en-GB" noProof="0" dirty="0">
                    <a:sym typeface="Wingdings" panose="05000000000000000000" pitchFamily="2" charset="2"/>
                  </a:rPr>
                  <a:t>     op(t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1</a:t>
                </a:r>
                <a:r>
                  <a:rPr lang="en-GB" noProof="0" dirty="0">
                    <a:sym typeface="Wingdings" panose="05000000000000000000" pitchFamily="2" charset="2"/>
                  </a:rPr>
                  <a:t>,...,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m:rPr>
                        <m:nor/>
                      </m:rPr>
                      <a:rPr lang="en-GB" noProof="0">
                        <a:sym typeface="Wingdings" panose="05000000000000000000" pitchFamily="2" charset="2"/>
                      </a:rPr>
                      <m:t>T</m:t>
                    </m:r>
                    <m:r>
                      <m:rPr>
                        <m:nor/>
                      </m:rPr>
                      <a:rPr lang="en-GB" baseline="-25000" noProof="0">
                        <a:sym typeface="Wingdings" panose="05000000000000000000" pitchFamily="2" charset="2"/>
                      </a:rPr>
                      <m:t>Sig</m:t>
                    </m:r>
                    <m:r>
                      <m:rPr>
                        <m:nor/>
                      </m:rPr>
                      <a:rPr lang="en-GB" baseline="-25000" noProof="0">
                        <a:sym typeface="Wingdings" panose="05000000000000000000" pitchFamily="2" charset="2"/>
                      </a:rPr>
                      <m:t>,</m:t>
                    </m:r>
                    <m:r>
                      <m:rPr>
                        <m:nor/>
                      </m:rPr>
                      <a:rPr lang="en-GB" baseline="-25000" noProof="0">
                        <a:sym typeface="Wingdings" panose="05000000000000000000" pitchFamily="2" charset="2"/>
                      </a:rPr>
                      <m:t>s</m:t>
                    </m:r>
                    <m:r>
                      <m:rPr>
                        <m:nor/>
                      </m:rPr>
                      <a:rPr lang="en-GB" noProof="0"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GB" noProof="0">
                        <a:sym typeface="Wingdings" panose="05000000000000000000" pitchFamily="2" charset="2"/>
                      </a:rPr>
                      <m:t>X</m:t>
                    </m:r>
                    <m:r>
                      <m:rPr>
                        <m:nor/>
                      </m:rPr>
                      <a:rPr lang="en-GB" noProof="0"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with 1 &lt;=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i</a:t>
                </a:r>
                <a:r>
                  <a:rPr lang="en-GB" noProof="0" dirty="0">
                    <a:sym typeface="Wingdings" panose="05000000000000000000" pitchFamily="2" charset="2"/>
                  </a:rPr>
                  <a:t> &lt; n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L, R and all 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NAC are attributed graphs with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Sig</a:t>
                </a:r>
                <a:r>
                  <a:rPr lang="en-GB" noProof="0" dirty="0">
                    <a:sym typeface="Wingdings" panose="05000000000000000000" pitchFamily="2" charset="2"/>
                  </a:rPr>
                  <a:t>(X) as data algebra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par is a list of formal parameters</a:t>
                </a:r>
              </a:p>
              <a:p>
                <a:pPr marL="914400" lvl="2" indent="0">
                  <a:buNone/>
                </a:pPr>
                <a:endParaRPr lang="en-GB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52736"/>
                <a:ext cx="8382094" cy="5195664"/>
              </a:xfrm>
              <a:blipFill>
                <a:blip r:embed="rId8"/>
                <a:stretch>
                  <a:fillRect l="-800" t="-5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020272" y="2708920"/>
                <a:ext cx="599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ea typeface="Cambria Math" panose="02040503050406030204" pitchFamily="18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de-DE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sz="1400" dirty="0"/>
                  <a:t> S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708920"/>
                <a:ext cx="599844" cy="307777"/>
              </a:xfrm>
              <a:prstGeom prst="rect">
                <a:avLst/>
              </a:prstGeom>
              <a:blipFill>
                <a:blip r:embed="rId7"/>
                <a:stretch>
                  <a:fillRect l="-3061" t="-1961" r="-3061" b="-19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290878" y="1914817"/>
                <a:ext cx="599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ea typeface="Cambria Math" panose="02040503050406030204" pitchFamily="18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de-DE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sz="1400" dirty="0"/>
                  <a:t> S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878" y="1914817"/>
                <a:ext cx="599844" cy="307777"/>
              </a:xfrm>
              <a:prstGeom prst="rect">
                <a:avLst/>
              </a:prstGeom>
              <a:blipFill>
                <a:blip r:embed="rId5"/>
                <a:stretch>
                  <a:fillRect l="-3061" t="-3922" r="-2041" b="-19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331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25793"/>
          </a:xfrm>
        </p:spPr>
        <p:txBody>
          <a:bodyPr/>
          <a:lstStyle/>
          <a:p>
            <a:r>
              <a:rPr lang="en-GB" noProof="0" dirty="0"/>
              <a:t>Attributed graph 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01679" y="1504804"/>
                <a:ext cx="8206680" cy="33922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Given a signature Sig = (Sorts, </a:t>
                </a:r>
                <a:r>
                  <a:rPr lang="en-GB" noProof="0" dirty="0" err="1"/>
                  <a:t>Opns</a:t>
                </a:r>
                <a:r>
                  <a:rPr lang="en-GB" noProof="0" dirty="0"/>
                  <a:t>).</a:t>
                </a:r>
              </a:p>
              <a:p>
                <a:pPr marL="0" indent="0">
                  <a:buNone/>
                </a:pPr>
                <a:r>
                  <a:rPr lang="en-GB" noProof="0" dirty="0"/>
                  <a:t>An attributed graph morphism f: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H between the attributed graphs G = (</a:t>
                </a:r>
                <a:r>
                  <a:rPr lang="en-GB" noProof="0" dirty="0" err="1"/>
                  <a:t>EG</a:t>
                </a:r>
                <a:r>
                  <a:rPr lang="en-GB" baseline="-25000" noProof="0" dirty="0" err="1"/>
                  <a:t>G</a:t>
                </a:r>
                <a:r>
                  <a:rPr lang="en-GB" noProof="0" dirty="0" err="1"/>
                  <a:t>,Alg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) and H = (</a:t>
                </a:r>
                <a:r>
                  <a:rPr lang="en-GB" noProof="0" dirty="0" err="1"/>
                  <a:t>EG</a:t>
                </a:r>
                <a:r>
                  <a:rPr lang="en-GB" baseline="-25000" noProof="0" dirty="0" err="1"/>
                  <a:t>H</a:t>
                </a:r>
                <a:r>
                  <a:rPr lang="en-GB" noProof="0" dirty="0" err="1"/>
                  <a:t>,Alg</a:t>
                </a:r>
                <a:r>
                  <a:rPr lang="en-GB" baseline="-25000" noProof="0" dirty="0" err="1"/>
                  <a:t>H</a:t>
                </a:r>
                <a:r>
                  <a:rPr lang="en-GB" noProof="0" dirty="0"/>
                  <a:t>) consists of</a:t>
                </a:r>
              </a:p>
              <a:p>
                <a:pPr lvl="1" indent="-342900"/>
                <a:r>
                  <a:rPr lang="en-GB" noProof="0" dirty="0"/>
                  <a:t>a graph morphism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EG</a:t>
                </a:r>
                <a:r>
                  <a:rPr lang="en-GB" noProof="0" dirty="0"/>
                  <a:t>: EG</a:t>
                </a:r>
                <a:r>
                  <a:rPr lang="en-GB" baseline="-25000" noProof="0" dirty="0"/>
                  <a:t>G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EG</a:t>
                </a:r>
                <a:r>
                  <a:rPr lang="en-GB" baseline="-25000" noProof="0" dirty="0"/>
                  <a:t>H</a:t>
                </a:r>
                <a:r>
                  <a:rPr lang="en-GB" noProof="0" dirty="0"/>
                  <a:t> (defined analogously to a simple graph morphism) and</a:t>
                </a:r>
              </a:p>
              <a:p>
                <a:pPr lvl="1" indent="-342900"/>
                <a:r>
                  <a:rPr lang="en-GB" noProof="0" dirty="0"/>
                  <a:t>an algebra homomorphism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A</a:t>
                </a:r>
                <a:r>
                  <a:rPr lang="en-GB" noProof="0" dirty="0"/>
                  <a:t>: </a:t>
                </a:r>
                <a:r>
                  <a:rPr lang="en-GB" noProof="0" dirty="0" err="1"/>
                  <a:t>Alg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Alg</a:t>
                </a:r>
                <a:r>
                  <a:rPr lang="en-GB" baseline="-25000" noProof="0" dirty="0" err="1"/>
                  <a:t>H</a:t>
                </a:r>
                <a:r>
                  <a:rPr lang="en-GB" noProof="0" dirty="0"/>
                  <a:t> ,</a:t>
                </a:r>
              </a:p>
              <a:p>
                <a:pPr lvl="1" indent="-342900"/>
                <a:r>
                  <a:rPr lang="en-GB" noProof="0" dirty="0"/>
                  <a:t>so that for all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D</a:t>
                </a:r>
                <a:r>
                  <a:rPr lang="en-GB" baseline="-25000" noProof="0" dirty="0"/>
                  <a:t>G,s </a:t>
                </a:r>
                <a:r>
                  <a:rPr lang="en-GB" noProof="0" dirty="0"/>
                  <a:t>with s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GB" noProof="0" dirty="0"/>
                  <a:t>Sorts applies: </a:t>
                </a:r>
                <a:r>
                  <a:rPr lang="en-GB" noProof="0" dirty="0" err="1"/>
                  <a:t>inc</a:t>
                </a:r>
                <a:r>
                  <a:rPr lang="en-GB" baseline="-25000" noProof="0" dirty="0" err="1"/>
                  <a:t>H,s</a:t>
                </a:r>
                <a:r>
                  <a:rPr lang="en-GB" baseline="-25000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EG,D</a:t>
                </a:r>
                <a:r>
                  <a:rPr lang="en-GB" noProof="0" dirty="0"/>
                  <a:t> =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A,s</a:t>
                </a:r>
                <a:r>
                  <a:rPr lang="en-GB" baseline="-25000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inc</a:t>
                </a:r>
                <a:r>
                  <a:rPr lang="en-GB" baseline="-25000" noProof="0" dirty="0" err="1"/>
                  <a:t>G,s</a:t>
                </a:r>
                <a:endParaRPr lang="en-GB" baseline="-25000" noProof="0" dirty="0"/>
              </a:p>
              <a:p>
                <a:pPr marL="400050" lvl="1" indent="0">
                  <a:buNone/>
                </a:pPr>
                <a:r>
                  <a:rPr lang="en-GB" noProof="0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679" y="1504804"/>
                <a:ext cx="8206680" cy="3392267"/>
              </a:xfrm>
              <a:blipFill>
                <a:blip r:embed="rId4"/>
                <a:stretch>
                  <a:fillRect l="-1114" t="-1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flipH="1">
            <a:off x="5213461" y="47785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</a:t>
            </a:r>
            <a:r>
              <a:rPr lang="de-DE" baseline="-25000" dirty="0"/>
              <a:t>H,s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flipH="1">
            <a:off x="3059832" y="47971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</a:t>
            </a:r>
            <a:r>
              <a:rPr lang="de-DE" baseline="-25000" dirty="0"/>
              <a:t>G,s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flipH="1">
            <a:off x="5236020" y="57332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flipH="1">
            <a:off x="3075780" y="57832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8" idx="1"/>
            <a:endCxn id="7" idx="3"/>
          </p:cNvCxnSpPr>
          <p:nvPr/>
        </p:nvCxnSpPr>
        <p:spPr>
          <a:xfrm flipV="1">
            <a:off x="3779912" y="4963166"/>
            <a:ext cx="1433549" cy="18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3718682" y="5949224"/>
            <a:ext cx="1433549" cy="18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8" idx="2"/>
            <a:endCxn id="10" idx="0"/>
          </p:cNvCxnSpPr>
          <p:nvPr/>
        </p:nvCxnSpPr>
        <p:spPr>
          <a:xfrm>
            <a:off x="3419872" y="5166484"/>
            <a:ext cx="15948" cy="616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436096" y="5147832"/>
            <a:ext cx="15948" cy="616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771800" y="529018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inc</a:t>
            </a:r>
            <a:r>
              <a:rPr lang="de-DE" baseline="-25000" dirty="0" err="1"/>
              <a:t>G,s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498268" y="529018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inc</a:t>
            </a:r>
            <a:r>
              <a:rPr lang="de-DE" baseline="-25000" dirty="0" err="1"/>
              <a:t>H,s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083892" y="55475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</a:t>
            </a:r>
            <a:r>
              <a:rPr lang="de-DE" baseline="-25000" dirty="0" err="1"/>
              <a:t>EG,D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139952" y="46031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</a:t>
            </a:r>
            <a:r>
              <a:rPr lang="de-DE" baseline="-25000" dirty="0" err="1"/>
              <a:t>A,s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 flipH="1">
            <a:off x="4186787" y="5162799"/>
            <a:ext cx="6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=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83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1143000"/>
          </a:xfrm>
        </p:spPr>
        <p:txBody>
          <a:bodyPr/>
          <a:lstStyle/>
          <a:p>
            <a:r>
              <a:rPr lang="en-GB" noProof="0" dirty="0"/>
              <a:t>Variable assignment and term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56792"/>
                <a:ext cx="8278688" cy="4536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Let L be </a:t>
                </a:r>
                <a:r>
                  <a:rPr lang="en-GB" noProof="0" dirty="0">
                    <a:sym typeface="Wingdings" panose="05000000000000000000" pitchFamily="2" charset="2"/>
                  </a:rPr>
                  <a:t>attributed</a:t>
                </a:r>
                <a:r>
                  <a:rPr lang="en-GB" noProof="0" dirty="0"/>
                  <a:t> above the term algebra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Sig</a:t>
                </a:r>
                <a:r>
                  <a:rPr lang="en-GB" noProof="0" dirty="0">
                    <a:sym typeface="Wingdings" panose="05000000000000000000" pitchFamily="2" charset="2"/>
                  </a:rPr>
                  <a:t>(X) and                G be attributed over an algebra </a:t>
                </a:r>
                <a:r>
                  <a:rPr lang="en-GB" noProof="0" dirty="0" err="1"/>
                  <a:t>Alg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.</a:t>
                </a:r>
              </a:p>
              <a:p>
                <a:pPr marL="0" indent="0">
                  <a:buNone/>
                </a:pPr>
                <a:r>
                  <a:rPr lang="en-GB" noProof="0" dirty="0"/>
                  <a:t>An attributed graph morphism m: 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 consists of</a:t>
                </a:r>
              </a:p>
              <a:p>
                <a:pPr lvl="1" indent="-342900"/>
                <a:r>
                  <a:rPr lang="en-GB" noProof="0" dirty="0"/>
                  <a:t>a graph morphism </a:t>
                </a:r>
                <a:r>
                  <a:rPr lang="en-GB" noProof="0" dirty="0" err="1"/>
                  <a:t>m</a:t>
                </a:r>
                <a:r>
                  <a:rPr lang="en-GB" baseline="-25000" noProof="0" dirty="0" err="1"/>
                  <a:t>EG</a:t>
                </a:r>
                <a:r>
                  <a:rPr lang="en-GB" noProof="0" dirty="0"/>
                  <a:t>: EG</a:t>
                </a:r>
                <a:r>
                  <a:rPr lang="en-GB" baseline="-25000" noProof="0" dirty="0"/>
                  <a:t>L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EG</a:t>
                </a:r>
                <a:r>
                  <a:rPr lang="en-GB" baseline="-25000" noProof="0" dirty="0"/>
                  <a:t>G</a:t>
                </a:r>
                <a:r>
                  <a:rPr lang="en-GB" noProof="0" dirty="0"/>
                  <a:t> and</a:t>
                </a:r>
              </a:p>
              <a:p>
                <a:pPr lvl="1" indent="-342900"/>
                <a:r>
                  <a:rPr lang="en-GB" noProof="0" dirty="0"/>
                  <a:t>an algebra homomorphism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m</a:t>
                </a:r>
                <a:r>
                  <a:rPr lang="en-GB" baseline="-25000" noProof="0" dirty="0"/>
                  <a:t>A</a:t>
                </a:r>
                <a:r>
                  <a:rPr lang="en-GB" noProof="0" dirty="0"/>
                  <a:t>: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Sig</a:t>
                </a:r>
                <a:r>
                  <a:rPr lang="en-GB" noProof="0" dirty="0">
                    <a:sym typeface="Wingdings" panose="05000000000000000000" pitchFamily="2" charset="2"/>
                  </a:rPr>
                  <a:t>(X)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Alg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 .</a:t>
                </a:r>
              </a:p>
              <a:p>
                <a:pPr lvl="2" indent="-342900"/>
                <a:r>
                  <a:rPr lang="en-GB" noProof="0" dirty="0"/>
                  <a:t>It contains a variable assignment: </a:t>
                </a:r>
                <a:r>
                  <a:rPr lang="en-GB" noProof="0" dirty="0" err="1"/>
                  <a:t>asg</a:t>
                </a:r>
                <a:r>
                  <a:rPr lang="en-GB" baseline="-25000" noProof="0" dirty="0" err="1"/>
                  <a:t>m</a:t>
                </a:r>
                <a:r>
                  <a:rPr lang="en-GB" noProof="0" dirty="0"/>
                  <a:t>: X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D</a:t>
                </a:r>
                <a:r>
                  <a:rPr lang="en-GB" baseline="-25000" noProof="0" dirty="0"/>
                  <a:t>G</a:t>
                </a:r>
              </a:p>
              <a:p>
                <a:pPr lvl="2" indent="-342900"/>
                <a:r>
                  <a:rPr lang="en-GB" noProof="0" dirty="0"/>
                  <a:t>resulting in the term evaluation: </a:t>
                </a:r>
                <a:r>
                  <a:rPr lang="en-GB" u="sng" noProof="0" dirty="0" err="1"/>
                  <a:t>asg</a:t>
                </a:r>
                <a:r>
                  <a:rPr lang="en-GB" baseline="-25000" noProof="0" dirty="0" err="1"/>
                  <a:t>m</a:t>
                </a:r>
                <a:r>
                  <a:rPr lang="en-GB" noProof="0" dirty="0"/>
                  <a:t>: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Sig</a:t>
                </a:r>
                <a:r>
                  <a:rPr lang="en-GB" noProof="0" dirty="0">
                    <a:sym typeface="Wingdings" panose="05000000000000000000" pitchFamily="2" charset="2"/>
                  </a:rPr>
                  <a:t>(X)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D</a:t>
                </a:r>
                <a:r>
                  <a:rPr lang="en-GB" baseline="-25000" noProof="0" dirty="0"/>
                  <a:t>G</a:t>
                </a:r>
              </a:p>
              <a:p>
                <a:pPr lvl="1" indent="-342900"/>
                <a:r>
                  <a:rPr lang="en-GB" noProof="0" dirty="0"/>
                  <a:t>Term evaluation:</a:t>
                </a: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For all x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X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s</a:t>
                </a:r>
                <a:r>
                  <a:rPr lang="en-GB" noProof="0" dirty="0">
                    <a:sym typeface="Wingdings" panose="05000000000000000000" pitchFamily="2" charset="2"/>
                  </a:rPr>
                  <a:t>: </a:t>
                </a:r>
                <a:r>
                  <a:rPr lang="en-GB" u="sng" noProof="0" dirty="0" err="1">
                    <a:sym typeface="Wingdings" panose="05000000000000000000" pitchFamily="2" charset="2"/>
                  </a:rPr>
                  <a:t>asg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m</a:t>
                </a:r>
                <a:r>
                  <a:rPr lang="en-GB" noProof="0" dirty="0">
                    <a:sym typeface="Wingdings" panose="05000000000000000000" pitchFamily="2" charset="2"/>
                  </a:rPr>
                  <a:t>(x) =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asg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m</a:t>
                </a:r>
                <a:r>
                  <a:rPr lang="en-GB" noProof="0" dirty="0">
                    <a:sym typeface="Wingdings" panose="05000000000000000000" pitchFamily="2" charset="2"/>
                  </a:rPr>
                  <a:t>(x)</a:t>
                </a: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For all c: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 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s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Opns</a:t>
                </a:r>
                <a:r>
                  <a:rPr lang="en-GB" noProof="0" dirty="0">
                    <a:sym typeface="Wingdings" panose="05000000000000000000" pitchFamily="2" charset="2"/>
                  </a:rPr>
                  <a:t>: </a:t>
                </a:r>
                <a:r>
                  <a:rPr lang="en-GB" u="sng" noProof="0" dirty="0" err="1">
                    <a:sym typeface="Wingdings" panose="05000000000000000000" pitchFamily="2" charset="2"/>
                  </a:rPr>
                  <a:t>asg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m</a:t>
                </a:r>
                <a:r>
                  <a:rPr lang="en-GB" noProof="0" dirty="0">
                    <a:sym typeface="Wingdings" panose="05000000000000000000" pitchFamily="2" charset="2"/>
                  </a:rPr>
                  <a:t>(c) =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cA</a:t>
                </a:r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>
                    <a:sym typeface="Wingdings" panose="05000000000000000000" pitchFamily="2" charset="2"/>
                  </a:rPr>
                  <a:t>D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G,s</a:t>
                </a: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For all op: s1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….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</m:oMath>
                </a14:m>
                <a:r>
                  <a:rPr lang="en-GB" baseline="-25000" noProof="0" dirty="0" err="1">
                    <a:sym typeface="Wingdings" panose="05000000000000000000" pitchFamily="2" charset="2"/>
                  </a:rPr>
                  <a:t>sn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s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Opns</a:t>
                </a:r>
                <a:r>
                  <a:rPr lang="en-GB" noProof="0" dirty="0">
                    <a:sym typeface="Wingdings" panose="05000000000000000000" pitchFamily="2" charset="2"/>
                  </a:rPr>
                  <a:t> and all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i</a:t>
                </a:r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 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T</m:t>
                    </m:r>
                    <m:r>
                      <m:rPr>
                        <m:nor/>
                      </m:rPr>
                      <a:rPr lang="en-GB" baseline="-25000" noProof="0" smtClean="0">
                        <a:sym typeface="Wingdings" panose="05000000000000000000" pitchFamily="2" charset="2"/>
                      </a:rPr>
                      <m:t>Sig</m:t>
                    </m:r>
                    <m:r>
                      <m:rPr>
                        <m:nor/>
                      </m:rPr>
                      <a:rPr lang="en-GB" baseline="-25000" noProof="0" smtClean="0">
                        <a:sym typeface="Wingdings" panose="05000000000000000000" pitchFamily="2" charset="2"/>
                      </a:rPr>
                      <m:t>,</m:t>
                    </m:r>
                    <m:r>
                      <m:rPr>
                        <m:nor/>
                      </m:rPr>
                      <a:rPr lang="en-GB" baseline="-25000" noProof="0" smtClean="0">
                        <a:sym typeface="Wingdings" panose="05000000000000000000" pitchFamily="2" charset="2"/>
                      </a:rPr>
                      <m:t>si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X</m:t>
                    </m:r>
                    <m:r>
                      <m:rPr>
                        <m:nor/>
                      </m:rPr>
                      <a:rPr lang="en-GB" noProof="0" smtClean="0"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:</a:t>
                </a:r>
              </a:p>
              <a:p>
                <a:pPr marL="914400" lvl="2" indent="0">
                  <a:buNone/>
                </a:pPr>
                <a:r>
                  <a:rPr lang="en-GB" u="sng" noProof="0" dirty="0">
                    <a:sym typeface="Wingdings" panose="05000000000000000000" pitchFamily="2" charset="2"/>
                  </a:rPr>
                  <a:t> </a:t>
                </a:r>
                <a:r>
                  <a:rPr lang="en-GB" u="sng" noProof="0" dirty="0" err="1">
                    <a:sym typeface="Wingdings" panose="05000000000000000000" pitchFamily="2" charset="2"/>
                  </a:rPr>
                  <a:t>asg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m</a:t>
                </a:r>
                <a:r>
                  <a:rPr lang="en-GB" noProof="0" dirty="0">
                    <a:sym typeface="Wingdings" panose="05000000000000000000" pitchFamily="2" charset="2"/>
                  </a:rPr>
                  <a:t>(op(t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1</a:t>
                </a:r>
                <a:r>
                  <a:rPr lang="en-GB" noProof="0" dirty="0">
                    <a:sym typeface="Wingdings" panose="05000000000000000000" pitchFamily="2" charset="2"/>
                  </a:rPr>
                  <a:t>,...,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)) =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op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A</a:t>
                </a:r>
                <a:r>
                  <a:rPr lang="en-GB" noProof="0" dirty="0">
                    <a:sym typeface="Wingdings" panose="05000000000000000000" pitchFamily="2" charset="2"/>
                  </a:rPr>
                  <a:t>(</a:t>
                </a:r>
                <a:r>
                  <a:rPr lang="en-GB" u="sng" noProof="0" dirty="0" err="1">
                    <a:sym typeface="Wingdings" panose="05000000000000000000" pitchFamily="2" charset="2"/>
                  </a:rPr>
                  <a:t>asg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m</a:t>
                </a:r>
                <a:r>
                  <a:rPr lang="en-GB" noProof="0" dirty="0">
                    <a:sym typeface="Wingdings" panose="05000000000000000000" pitchFamily="2" charset="2"/>
                  </a:rPr>
                  <a:t>(t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1</a:t>
                </a:r>
                <a:r>
                  <a:rPr lang="en-GB" noProof="0" dirty="0">
                    <a:sym typeface="Wingdings" panose="05000000000000000000" pitchFamily="2" charset="2"/>
                  </a:rPr>
                  <a:t>),...,</a:t>
                </a:r>
                <a:r>
                  <a:rPr lang="en-GB" u="sng" noProof="0" dirty="0" err="1">
                    <a:sym typeface="Wingdings" panose="05000000000000000000" pitchFamily="2" charset="2"/>
                  </a:rPr>
                  <a:t>asg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m</a:t>
                </a:r>
                <a:r>
                  <a:rPr lang="en-GB" noProof="0" dirty="0">
                    <a:sym typeface="Wingdings" panose="05000000000000000000" pitchFamily="2" charset="2"/>
                  </a:rPr>
                  <a:t>(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)) with 1 &lt;=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i</a:t>
                </a:r>
                <a:r>
                  <a:rPr lang="en-GB" noProof="0" dirty="0">
                    <a:sym typeface="Wingdings" panose="05000000000000000000" pitchFamily="2" charset="2"/>
                  </a:rPr>
                  <a:t> &lt; n</a:t>
                </a:r>
              </a:p>
              <a:p>
                <a:pPr lvl="2" indent="-342900"/>
                <a:endParaRPr lang="en-GB" baseline="-25000" noProof="0" dirty="0"/>
              </a:p>
              <a:p>
                <a:pPr marL="400050" lvl="1" indent="0">
                  <a:buNone/>
                </a:pPr>
                <a:r>
                  <a:rPr lang="en-GB" noProof="0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56792"/>
                <a:ext cx="8278688" cy="4536504"/>
              </a:xfrm>
              <a:blipFill>
                <a:blip r:embed="rId4"/>
                <a:stretch>
                  <a:fillRect l="-1178" t="-940" r="-6701" b="-28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2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9512" y="53752"/>
            <a:ext cx="8712968" cy="1143000"/>
          </a:xfrm>
        </p:spPr>
        <p:txBody>
          <a:bodyPr/>
          <a:lstStyle/>
          <a:p>
            <a:r>
              <a:rPr lang="en-GB" noProof="0" dirty="0"/>
              <a:t>Applying an Attributed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80728"/>
                <a:ext cx="8278688" cy="5256560"/>
              </a:xfrm>
            </p:spPr>
            <p:txBody>
              <a:bodyPr/>
              <a:lstStyle/>
              <a:p>
                <a:r>
                  <a:rPr lang="en-GB" noProof="0" dirty="0"/>
                  <a:t>Given: an attributed type graph TG, a graph G and a rule r = (L,R,NAC), both typed over TG</a:t>
                </a:r>
              </a:p>
              <a:p>
                <a:r>
                  <a:rPr lang="en-GB" noProof="0" dirty="0"/>
                  <a:t>The rule r is applicable to G (has a match) if</a:t>
                </a:r>
              </a:p>
              <a:p>
                <a:pPr lvl="1"/>
                <a:r>
                  <a:rPr lang="en-GB" noProof="0" dirty="0"/>
                  <a:t>there is an injective typed attributed graph morphism m: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G.</a:t>
                </a:r>
              </a:p>
              <a:p>
                <a:pPr lvl="1"/>
                <a:r>
                  <a:rPr lang="en-GB" noProof="0" dirty="0"/>
                  <a:t>For all 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NAC: There is no injective type attributed graph morphism q: 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 with q(L) = m(L)</a:t>
                </a:r>
              </a:p>
              <a:p>
                <a:pPr lvl="1"/>
                <a:r>
                  <a:rPr lang="en-GB" noProof="0" dirty="0"/>
                  <a:t>No dangling edges: D = G \ m(L \(L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 is a graph.</a:t>
                </a:r>
              </a:p>
              <a:p>
                <a:r>
                  <a:rPr lang="en-GB" noProof="0" dirty="0"/>
                  <a:t>Application of rule r to graph G at match m: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baseline="-25000" noProof="0" dirty="0" err="1"/>
                  <a:t>r,m</a:t>
                </a:r>
                <a:r>
                  <a:rPr lang="en-GB" noProof="0" dirty="0"/>
                  <a:t> H</a:t>
                </a:r>
              </a:p>
              <a:p>
                <a:pPr lvl="1"/>
                <a:r>
                  <a:rPr lang="en-GB" noProof="0" dirty="0"/>
                  <a:t>Rule r does not change algebra: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D</a:t>
                </a:r>
                <a:r>
                  <a:rPr lang="en-GB" baseline="-25000" noProof="0" dirty="0"/>
                  <a:t>H</a:t>
                </a:r>
                <a:r>
                  <a:rPr lang="en-GB" noProof="0" dirty="0"/>
                  <a:t> =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D</a:t>
                </a:r>
                <a:r>
                  <a:rPr lang="en-GB" baseline="-25000" noProof="0" dirty="0"/>
                  <a:t>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noProof="0" dirty="0"/>
                  <a:t> a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H</a:t>
                </a:r>
                <a:r>
                  <a:rPr lang="en-GB" baseline="-25000" noProof="0" dirty="0"/>
                  <a:t>A</a:t>
                </a:r>
                <a:r>
                  <a:rPr lang="en-GB" noProof="0" dirty="0"/>
                  <a:t>: 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HA</a:t>
                </a:r>
                <a:r>
                  <a:rPr lang="en-GB" noProof="0" dirty="0"/>
                  <a:t>(a) = 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DA</a:t>
                </a:r>
                <a:r>
                  <a:rPr lang="en-GB" noProof="0" dirty="0"/>
                  <a:t>(a), if a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D</a:t>
                </a:r>
                <a:r>
                  <a:rPr lang="en-GB" baseline="-25000" noProof="0" dirty="0"/>
                  <a:t>A </a:t>
                </a:r>
                <a:r>
                  <a:rPr lang="en-GB" noProof="0" dirty="0"/>
                  <a:t>, 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HA</a:t>
                </a:r>
                <a:r>
                  <a:rPr lang="en-GB" noProof="0" dirty="0"/>
                  <a:t>(a) = 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RA</a:t>
                </a:r>
                <a:r>
                  <a:rPr lang="en-GB" noProof="0" dirty="0"/>
                  <a:t>(a) otherwise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noProof="0" dirty="0"/>
                  <a:t> a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H</a:t>
                </a:r>
                <a:r>
                  <a:rPr lang="en-GB" baseline="-25000" noProof="0" dirty="0"/>
                  <a:t>A</a:t>
                </a:r>
                <a:r>
                  <a:rPr lang="en-GB" noProof="0" dirty="0"/>
                  <a:t>: 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HA</a:t>
                </a:r>
                <a:r>
                  <a:rPr lang="en-GB" noProof="0" dirty="0"/>
                  <a:t>(a) = 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DA</a:t>
                </a:r>
                <a:r>
                  <a:rPr lang="en-GB" noProof="0" dirty="0"/>
                  <a:t>(a), if a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D</a:t>
                </a:r>
                <a:r>
                  <a:rPr lang="en-GB" baseline="-25000" noProof="0" dirty="0"/>
                  <a:t>A </a:t>
                </a:r>
                <a:r>
                  <a:rPr lang="en-GB" noProof="0" dirty="0"/>
                  <a:t>, 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HA</a:t>
                </a:r>
                <a:r>
                  <a:rPr lang="en-GB" noProof="0" dirty="0"/>
                  <a:t>(a) = </a:t>
                </a:r>
                <a:r>
                  <a:rPr lang="en-GB" u="sng" noProof="0" dirty="0" err="1"/>
                  <a:t>asg</a:t>
                </a:r>
                <a:r>
                  <a:rPr lang="en-GB" baseline="-25000" noProof="0" dirty="0" err="1"/>
                  <a:t>m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RA</a:t>
                </a:r>
                <a:r>
                  <a:rPr lang="en-GB" noProof="0" dirty="0"/>
                  <a:t>(a)) otherwise       (term evaluation)</a:t>
                </a:r>
              </a:p>
              <a:p>
                <a:pPr lvl="1" indent="-342900"/>
                <a:endParaRPr lang="en-GB" noProof="0" dirty="0"/>
              </a:p>
              <a:p>
                <a:pPr lvl="1"/>
                <a:endParaRPr lang="en-GB" baseline="-25000" noProof="0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80728"/>
                <a:ext cx="8278688" cy="5256560"/>
              </a:xfrm>
              <a:blipFill>
                <a:blip r:embed="rId5"/>
                <a:stretch>
                  <a:fillRect l="-1031" t="-812" r="-51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A circular buffer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740683" y="1556792"/>
            <a:ext cx="3958208" cy="4608512"/>
          </a:xfrm>
        </p:spPr>
        <p:txBody>
          <a:bodyPr/>
          <a:lstStyle/>
          <a:p>
            <a:pPr marL="0" indent="0">
              <a:buNone/>
            </a:pPr>
            <a:r>
              <a:rPr lang="en-GB" sz="2400" noProof="0" dirty="0"/>
              <a:t>Producer-consumer problem with buffer:</a:t>
            </a:r>
          </a:p>
          <a:p>
            <a:pPr lvl="1"/>
            <a:r>
              <a:rPr lang="en-GB" sz="2000" noProof="0" dirty="0"/>
              <a:t>The buffer has n cells, which are arranged in a ring shape. These may be filled with values one after the other and emptied in reverse order.</a:t>
            </a:r>
          </a:p>
          <a:p>
            <a:pPr lvl="1"/>
            <a:r>
              <a:rPr lang="en-GB" sz="2000" noProof="0" dirty="0"/>
              <a:t>The buffer may also be extended by cells.</a:t>
            </a:r>
          </a:p>
          <a:p>
            <a:pPr lvl="1"/>
            <a:r>
              <a:rPr lang="en-GB" sz="2000" noProof="0" dirty="0"/>
              <a:t>Advantage over a queue: No shifting of elements, access in constant time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0234" t="8889" r="20235" b="64700"/>
          <a:stretch/>
        </p:blipFill>
        <p:spPr>
          <a:xfrm>
            <a:off x="4716016" y="2178100"/>
            <a:ext cx="3312369" cy="18112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735286" y="41656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 buffer with three cells, two of which are occupied.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738120" y="3970448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[KR06]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9C592-FE28-488B-A77B-23D6CE9DF48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7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bg1">
                    <a:lumMod val="85000"/>
                  </a:schemeClr>
                </a:solidFill>
              </a:rPr>
              <a:t>How can objects be specified in graphs?</a:t>
            </a:r>
          </a:p>
          <a:p>
            <a:pPr lvl="1"/>
            <a:r>
              <a:rPr lang="en-GB" noProof="0" dirty="0">
                <a:solidFill>
                  <a:schemeClr val="bg1">
                    <a:lumMod val="85000"/>
                  </a:schemeClr>
                </a:solidFill>
              </a:rPr>
              <a:t>Objects as instances of classes</a:t>
            </a:r>
          </a:p>
          <a:p>
            <a:pPr lvl="1"/>
            <a:r>
              <a:rPr lang="en-GB" noProof="0" dirty="0">
                <a:solidFill>
                  <a:schemeClr val="bg1">
                    <a:lumMod val="85000"/>
                  </a:schemeClr>
                </a:solidFill>
              </a:rPr>
              <a:t>Objects as encapsulation of attributes</a:t>
            </a:r>
          </a:p>
          <a:p>
            <a:pPr lvl="1"/>
            <a:r>
              <a:rPr lang="en-GB" noProof="0" dirty="0">
                <a:solidFill>
                  <a:schemeClr val="bg1">
                    <a:lumMod val="85000"/>
                  </a:schemeClr>
                </a:solidFill>
              </a:rPr>
              <a:t>References between objects</a:t>
            </a:r>
          </a:p>
          <a:p>
            <a:r>
              <a:rPr lang="en-GB" noProof="0" dirty="0">
                <a:solidFill>
                  <a:schemeClr val="bg1">
                    <a:lumMod val="85000"/>
                  </a:schemeClr>
                </a:solidFill>
              </a:rPr>
              <a:t>How can methods be defined?</a:t>
            </a:r>
          </a:p>
          <a:p>
            <a:r>
              <a:rPr lang="en-GB" noProof="0" dirty="0">
                <a:solidFill>
                  <a:schemeClr val="bg1">
                    <a:lumMod val="85000"/>
                  </a:schemeClr>
                </a:solidFill>
              </a:rPr>
              <a:t>How do we deal with data types?</a:t>
            </a:r>
          </a:p>
          <a:p>
            <a:r>
              <a:rPr lang="en-GB" noProof="0" dirty="0"/>
              <a:t>How can inheritance be formally defined?</a:t>
            </a:r>
          </a:p>
          <a:p>
            <a:pPr lvl="1"/>
            <a:r>
              <a:rPr lang="en-GB" noProof="0" dirty="0"/>
              <a:t>Abstract classes</a:t>
            </a:r>
          </a:p>
          <a:p>
            <a:pPr lvl="1"/>
            <a:r>
              <a:rPr lang="en-GB" noProof="0" dirty="0"/>
              <a:t>Single versus multiple inheritance</a:t>
            </a:r>
          </a:p>
          <a:p>
            <a:pPr marL="457200" lvl="1" indent="0">
              <a:buNone/>
            </a:pP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535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 graphs with inheritance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Abstract object types</a:t>
            </a:r>
          </a:p>
          <a:p>
            <a:pPr lvl="1"/>
            <a:r>
              <a:rPr lang="en-GB" noProof="0" dirty="0"/>
              <a:t>have no instances and</a:t>
            </a:r>
          </a:p>
          <a:p>
            <a:pPr lvl="1"/>
            <a:r>
              <a:rPr lang="en-GB" noProof="0" dirty="0"/>
              <a:t>may be used in rules.</a:t>
            </a:r>
          </a:p>
          <a:p>
            <a:r>
              <a:rPr lang="en-GB" noProof="0" dirty="0"/>
              <a:t>Inheritance relationships between object types</a:t>
            </a:r>
          </a:p>
          <a:p>
            <a:pPr lvl="1"/>
            <a:r>
              <a:rPr lang="en-GB" noProof="0" dirty="0"/>
              <a:t>Generalization of graph morphisms: Types do no longer have to be the same, but follow a refinement relationship. </a:t>
            </a:r>
          </a:p>
          <a:p>
            <a:pPr marL="457200" lvl="1" indent="0">
              <a:buNone/>
            </a:pP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129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Type graph with inheritance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187624" y="4725144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Typed</a:t>
            </a:r>
            <a:r>
              <a:rPr lang="de-DE" dirty="0"/>
              <a:t> graph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24128" y="4885658"/>
            <a:ext cx="3095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Type graph</a:t>
            </a:r>
            <a:r>
              <a:rPr lang="de-DE" dirty="0"/>
              <a:t> with inheritance and</a:t>
            </a:r>
          </a:p>
          <a:p>
            <a:r>
              <a:rPr lang="de-DE" dirty="0"/>
              <a:t>abstract type </a:t>
            </a:r>
            <a:r>
              <a:rPr lang="de-DE" i="1" dirty="0" err="1"/>
              <a:t>Object</a:t>
            </a:r>
            <a:endParaRPr lang="de-DE" i="1" dirty="0"/>
          </a:p>
        </p:txBody>
      </p:sp>
      <p:sp>
        <p:nvSpPr>
          <p:cNvPr id="11" name="Pfeil nach rechts 10"/>
          <p:cNvSpPr/>
          <p:nvPr/>
        </p:nvSpPr>
        <p:spPr>
          <a:xfrm>
            <a:off x="4792191" y="3052212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24576" t="10740" r="22333" b="53196"/>
          <a:stretch/>
        </p:blipFill>
        <p:spPr>
          <a:xfrm>
            <a:off x="617719" y="2244956"/>
            <a:ext cx="3967641" cy="2207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l="26342" t="17140" r="35374" b="47021"/>
          <a:stretch/>
        </p:blipFill>
        <p:spPr>
          <a:xfrm>
            <a:off x="5698489" y="2207844"/>
            <a:ext cx="2997110" cy="2297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1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noProof="0" dirty="0"/>
              <a:t>Definition: Type graph with inheritance and clan 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496944" cy="4619600"/>
              </a:xfrm>
            </p:spPr>
            <p:txBody>
              <a:bodyPr/>
              <a:lstStyle/>
              <a:p>
                <a:r>
                  <a:rPr lang="en-GB" noProof="0" dirty="0"/>
                  <a:t>A type graph with inheritance is a tuple TGI =(T,I,A</a:t>
                </a:r>
                <a:r>
                  <a:rPr lang="en-GB" noProof="0" dirty="0">
                    <a:sym typeface="Wingdings" panose="05000000000000000000" pitchFamily="2" charset="2"/>
                  </a:rPr>
                  <a:t>):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T = (T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,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E</a:t>
                </a:r>
                <a:r>
                  <a:rPr lang="en-GB" noProof="0" dirty="0">
                    <a:sym typeface="Wingdings" panose="05000000000000000000" pitchFamily="2" charset="2"/>
                  </a:rPr>
                  <a:t>,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s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noProof="0" dirty="0">
                    <a:sym typeface="Wingdings" panose="05000000000000000000" pitchFamily="2" charset="2"/>
                  </a:rPr>
                  <a:t>,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T</a:t>
                </a:r>
                <a:r>
                  <a:rPr lang="en-GB" noProof="0" dirty="0">
                    <a:sym typeface="Wingdings" panose="05000000000000000000" pitchFamily="2" charset="2"/>
                  </a:rPr>
                  <a:t>) is a graph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I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T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T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 is a partial order, the inheritance hierarchy</a:t>
                </a: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The clan of a node 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T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: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clan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I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(n) = { m | m &lt;= n}.</a:t>
                </a:r>
              </a:p>
              <a:p>
                <a:pPr marL="457200" lvl="1" indent="0">
                  <a:buNone/>
                </a:pP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    The following applies: m &lt;= n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iff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∃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Couples (m,m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),...,(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m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i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,n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) in I </a:t>
                </a: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A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⊆ 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is a set of abstract types</a:t>
                </a:r>
              </a:p>
              <a:p>
                <a:pPr marL="400050"/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A graph G is typed via TGI if there is a pair of functions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GN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: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G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T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and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GE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: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G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E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E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with</a:t>
                </a:r>
              </a:p>
              <a:p>
                <a:pPr marL="800100" lvl="1"/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GN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°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s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(e) &lt;=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s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°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GE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(e)</a:t>
                </a:r>
              </a:p>
              <a:p>
                <a:pPr marL="800100" lvl="1"/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GN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°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(e) &lt;=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°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GE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(e)</a:t>
                </a:r>
              </a:p>
              <a:p>
                <a:pPr marL="800100" lvl="1"/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type=(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GN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,type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GE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) is called clan morphism.</a:t>
                </a:r>
              </a:p>
              <a:p>
                <a:pPr marL="800100" lvl="1"/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G is concretely typed if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∄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 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G</a:t>
                </a:r>
                <a:r>
                  <a:rPr lang="en-GB" baseline="-25000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with </a:t>
                </a:r>
                <a:r>
                  <a:rPr lang="en-GB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GN</a:t>
                </a:r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(n)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A.</a:t>
                </a:r>
              </a:p>
              <a:p>
                <a:pPr marL="800100" lvl="1"/>
                <a:endParaRPr lang="en-GB" noProof="0" dirty="0">
                  <a:sym typeface="Wingdings" panose="05000000000000000000" pitchFamily="2" charset="2"/>
                </a:endParaRPr>
              </a:p>
              <a:p>
                <a:pPr lvl="1"/>
                <a:endParaRPr lang="en-GB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496944" cy="4619600"/>
              </a:xfrm>
              <a:blipFill>
                <a:blip r:embed="rId4"/>
                <a:stretch>
                  <a:fillRect l="-1004" t="-923" b="-1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89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260648"/>
            <a:ext cx="8856984" cy="1143000"/>
          </a:xfrm>
        </p:spPr>
        <p:txBody>
          <a:bodyPr/>
          <a:lstStyle/>
          <a:p>
            <a:r>
              <a:rPr lang="en-GB" noProof="0" dirty="0"/>
              <a:t>Definition: Typed Graph 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424936" cy="4619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Given a type graph with inheritance TGI =(T,I,A</a:t>
                </a:r>
                <a:r>
                  <a:rPr lang="en-GB" noProof="0" dirty="0">
                    <a:sym typeface="Wingdings" panose="05000000000000000000" pitchFamily="2" charset="2"/>
                  </a:rPr>
                  <a:t>):</a:t>
                </a:r>
              </a:p>
              <a:p>
                <a:r>
                  <a:rPr lang="en-GB" noProof="0" dirty="0">
                    <a:sym typeface="Wingdings" panose="05000000000000000000" pitchFamily="2" charset="2"/>
                  </a:rPr>
                  <a:t>A typed graph morphism f between two graphs G and H typed via TGI is defined by two functions</a:t>
                </a:r>
              </a:p>
              <a:p>
                <a:pPr lvl="1" indent="-342900"/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: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H</a:t>
                </a:r>
                <a:r>
                  <a:rPr lang="en-GB" baseline="-25000" noProof="0" dirty="0"/>
                  <a:t>N</a:t>
                </a:r>
                <a:r>
                  <a:rPr lang="en-GB" noProof="0" dirty="0"/>
                  <a:t> and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: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H</a:t>
                </a:r>
                <a:r>
                  <a:rPr lang="en-GB" baseline="-25000" noProof="0" dirty="0"/>
                  <a:t>E</a:t>
                </a:r>
                <a:r>
                  <a:rPr lang="en-GB" noProof="0" dirty="0"/>
                  <a:t> with</a:t>
                </a:r>
              </a:p>
              <a:p>
                <a:pPr marL="400050" lvl="1" indent="0">
                  <a:buNone/>
                </a:pPr>
                <a:r>
                  <a:rPr lang="en-GB" noProof="0" dirty="0"/>
                  <a:t> </a:t>
                </a:r>
              </a:p>
              <a:p>
                <a:pPr lvl="1" indent="-342900"/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 = </a:t>
                </a:r>
                <a:r>
                  <a:rPr lang="en-GB" noProof="0" dirty="0" err="1"/>
                  <a:t>s</a:t>
                </a:r>
                <a:r>
                  <a:rPr lang="en-GB" baseline="-25000" noProof="0" dirty="0" err="1"/>
                  <a:t>H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 (structurally compatible)</a:t>
                </a:r>
              </a:p>
              <a:p>
                <a:pPr lvl="1" indent="-342900"/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 = </a:t>
                </a:r>
                <a:r>
                  <a:rPr lang="en-GB" noProof="0" dirty="0" err="1"/>
                  <a:t>t</a:t>
                </a:r>
                <a:r>
                  <a:rPr lang="en-GB" baseline="-25000" noProof="0" dirty="0" err="1"/>
                  <a:t>H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 (structurally compatible)</a:t>
                </a:r>
              </a:p>
              <a:p>
                <a:pPr lvl="1" indent="-342900"/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HN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(n) &lt;= </a:t>
                </a:r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GN</a:t>
                </a:r>
                <a:r>
                  <a:rPr lang="en-GB" noProof="0" dirty="0"/>
                  <a:t>(n) for all 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N </a:t>
                </a:r>
                <a:r>
                  <a:rPr lang="en-GB" noProof="0" dirty="0"/>
                  <a:t>(type compatible)</a:t>
                </a:r>
              </a:p>
              <a:p>
                <a:pPr lvl="1" indent="-342900"/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HE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f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(e) = </a:t>
                </a:r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GE</a:t>
                </a:r>
                <a:r>
                  <a:rPr lang="en-GB" noProof="0" dirty="0"/>
                  <a:t>(e) for all e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G</a:t>
                </a:r>
                <a:r>
                  <a:rPr lang="en-GB" baseline="-25000" noProof="0" dirty="0"/>
                  <a:t>E </a:t>
                </a:r>
                <a:r>
                  <a:rPr lang="en-GB" noProof="0" dirty="0"/>
                  <a:t>(type compatible)</a:t>
                </a:r>
              </a:p>
              <a:p>
                <a:pPr marL="400050" lvl="1" indent="0">
                  <a:buNone/>
                </a:pPr>
                <a:r>
                  <a:rPr lang="en-GB" noProof="0" dirty="0"/>
                  <a:t>The target object has the same or a more specific type (with regard to the inheritance hierarchy).</a:t>
                </a:r>
              </a:p>
              <a:p>
                <a:pPr lvl="1" indent="-342900"/>
                <a:endParaRPr lang="en-GB" noProof="0" dirty="0"/>
              </a:p>
              <a:p>
                <a:pPr lvl="1" indent="-342900"/>
                <a:endParaRPr lang="en-GB" baseline="-25000" noProof="0" dirty="0"/>
              </a:p>
              <a:p>
                <a:pPr lvl="1" indent="-342900"/>
                <a:endParaRPr lang="en-GB" noProof="0" dirty="0"/>
              </a:p>
              <a:p>
                <a:endParaRPr lang="en-GB" noProof="0" dirty="0">
                  <a:sym typeface="Wingdings" panose="05000000000000000000" pitchFamily="2" charset="2"/>
                </a:endParaRPr>
              </a:p>
              <a:p>
                <a:pPr marL="800100" lvl="1"/>
                <a:endParaRPr lang="en-GB" noProof="0" dirty="0">
                  <a:sym typeface="Wingdings" panose="05000000000000000000" pitchFamily="2" charset="2"/>
                </a:endParaRPr>
              </a:p>
              <a:p>
                <a:pPr lvl="1"/>
                <a:endParaRPr lang="en-GB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424936" cy="4619600"/>
              </a:xfrm>
              <a:blipFill>
                <a:blip r:embed="rId5"/>
                <a:stretch>
                  <a:fillRect l="-1158" t="-923" r="-11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699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55576" y="305250"/>
            <a:ext cx="7772400" cy="1143000"/>
          </a:xfrm>
        </p:spPr>
        <p:txBody>
          <a:bodyPr/>
          <a:lstStyle/>
          <a:p>
            <a:r>
              <a:rPr lang="en-GB" noProof="0" dirty="0"/>
              <a:t>Example: Abstract Graph Rules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5881" t="13652" r="23845" b="60503"/>
          <a:stretch/>
        </p:blipFill>
        <p:spPr>
          <a:xfrm>
            <a:off x="903040" y="3904423"/>
            <a:ext cx="4275475" cy="18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24231" t="12406" r="30407" b="58695"/>
          <a:stretch/>
        </p:blipFill>
        <p:spPr>
          <a:xfrm>
            <a:off x="899592" y="1340768"/>
            <a:ext cx="3921026" cy="2045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/>
          <a:srcRect l="24969" t="11709" r="45784" b="60516"/>
          <a:stretch/>
        </p:blipFill>
        <p:spPr>
          <a:xfrm>
            <a:off x="5580112" y="1355533"/>
            <a:ext cx="2592288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/>
          <p:cNvSpPr txBox="1"/>
          <p:nvPr/>
        </p:nvSpPr>
        <p:spPr>
          <a:xfrm flipH="1">
            <a:off x="895698" y="3460807"/>
            <a:ext cx="218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putObjectA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flipH="1">
            <a:off x="854248" y="5727519"/>
            <a:ext cx="218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putObjectB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 flipH="1">
            <a:off x="5589067" y="3523977"/>
            <a:ext cx="218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get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8185-549D-4129-940C-103FC485F2D9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515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noProof="0" dirty="0"/>
              <a:t>Typed graph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00808"/>
                <a:ext cx="7992888" cy="4320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Given a type graph TGI with inheritance:</a:t>
                </a:r>
              </a:p>
              <a:p>
                <a:pPr marL="0" indent="0">
                  <a:buNone/>
                </a:pPr>
                <a:r>
                  <a:rPr lang="en-GB" noProof="0" dirty="0"/>
                  <a:t>A typed graph rule is a tuple r = (L, R, NAC</a:t>
                </a:r>
                <a:r>
                  <a:rPr lang="en-GB" noProof="0" dirty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L and R are TGI-typed graphs 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K=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R is a typed graph (the graph part to be preserved)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No retyping: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L</a:t>
                </a:r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⊇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K</a:t>
                </a:r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R</a:t>
                </a:r>
                <a:endParaRPr lang="en-GB" baseline="-25000" noProof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Created nodes are not abstractly typed:                            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RN</a:t>
                </a:r>
                <a:r>
                  <a:rPr lang="en-GB" noProof="0" dirty="0">
                    <a:sym typeface="Wingdings" panose="05000000000000000000" pitchFamily="2" charset="2"/>
                  </a:rPr>
                  <a:t>(R \ K)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 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A =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∅</m:t>
                    </m:r>
                  </m:oMath>
                </a14:m>
                <a:endParaRPr lang="en-GB" noProof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NAC is a set of negative application conditions</a:t>
                </a: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NACs may be of a finer type than L: </a:t>
                </a:r>
              </a:p>
              <a:p>
                <a:pPr marL="914400" lvl="2" indent="0">
                  <a:buNone/>
                </a:pPr>
                <a:r>
                  <a:rPr lang="en-GB" noProof="0" dirty="0">
                    <a:sym typeface="Wingdings" panose="05000000000000000000" pitchFamily="2" charset="2"/>
                  </a:rPr>
                  <a:t>  For all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NAC: For all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 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L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, 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>
                    <a:sym typeface="Wingdings" panose="05000000000000000000" pitchFamily="2" charset="2"/>
                  </a:rPr>
                  <a:t>L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E: </a:t>
                </a:r>
              </a:p>
              <a:p>
                <a:pPr marL="914400" lvl="2" indent="0">
                  <a:buNone/>
                </a:pPr>
                <a:r>
                  <a:rPr lang="en-GB" noProof="0" dirty="0">
                    <a:sym typeface="Wingdings" panose="05000000000000000000" pitchFamily="2" charset="2"/>
                  </a:rPr>
                  <a:t> 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NN</a:t>
                </a:r>
                <a:r>
                  <a:rPr lang="en-GB" noProof="0" dirty="0">
                    <a:sym typeface="Wingdings" panose="05000000000000000000" pitchFamily="2" charset="2"/>
                  </a:rPr>
                  <a:t>(n) &lt;=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LN</a:t>
                </a:r>
                <a:r>
                  <a:rPr lang="en-GB" noProof="0" dirty="0">
                    <a:sym typeface="Wingdings" panose="05000000000000000000" pitchFamily="2" charset="2"/>
                  </a:rPr>
                  <a:t>(n) and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NE</a:t>
                </a:r>
                <a:r>
                  <a:rPr lang="en-GB" noProof="0" dirty="0">
                    <a:sym typeface="Wingdings" panose="05000000000000000000" pitchFamily="2" charset="2"/>
                  </a:rPr>
                  <a:t>(e) = </a:t>
                </a:r>
                <a:r>
                  <a:rPr lang="en-GB" noProof="0" dirty="0" err="1">
                    <a:sym typeface="Wingdings" panose="05000000000000000000" pitchFamily="2" charset="2"/>
                  </a:rPr>
                  <a:t>type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LE</a:t>
                </a:r>
                <a:r>
                  <a:rPr lang="en-GB" noProof="0" dirty="0">
                    <a:sym typeface="Wingdings" panose="05000000000000000000" pitchFamily="2" charset="2"/>
                  </a:rPr>
                  <a:t>(e)</a:t>
                </a:r>
              </a:p>
              <a:p>
                <a:pPr marL="914400" lvl="2" indent="0">
                  <a:buNone/>
                </a:pPr>
                <a:r>
                  <a:rPr lang="en-GB" noProof="0" dirty="0">
                    <a:sym typeface="Wingdings" panose="05000000000000000000" pitchFamily="2" charset="2"/>
                  </a:rPr>
                  <a:t>  </a:t>
                </a:r>
              </a:p>
              <a:p>
                <a:pPr marL="914400" lvl="2" indent="0">
                  <a:buNone/>
                </a:pPr>
                <a:endParaRPr lang="en-GB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00808"/>
                <a:ext cx="7992888" cy="4320480"/>
              </a:xfrm>
              <a:blipFill>
                <a:blip r:embed="rId4"/>
                <a:stretch>
                  <a:fillRect l="-1220" t="-9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658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54514" y="53752"/>
            <a:ext cx="9253028" cy="1143000"/>
          </a:xfrm>
        </p:spPr>
        <p:txBody>
          <a:bodyPr/>
          <a:lstStyle/>
          <a:p>
            <a:r>
              <a:rPr lang="en-GB" noProof="0" dirty="0"/>
              <a:t>Application of a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504664" y="1021759"/>
                <a:ext cx="8134672" cy="5040536"/>
              </a:xfrm>
            </p:spPr>
            <p:txBody>
              <a:bodyPr/>
              <a:lstStyle/>
              <a:p>
                <a:r>
                  <a:rPr lang="en-GB" noProof="0" dirty="0"/>
                  <a:t>Given: a type graph with inheritance TGI, a concretely typed graph G and a rule r = (L,R,NAC) typed via TGI</a:t>
                </a:r>
              </a:p>
              <a:p>
                <a:r>
                  <a:rPr lang="en-GB" noProof="0" dirty="0"/>
                  <a:t>The rule r is applicable to G (has a match) if</a:t>
                </a:r>
              </a:p>
              <a:p>
                <a:pPr lvl="1"/>
                <a:r>
                  <a:rPr lang="en-GB" noProof="0" dirty="0"/>
                  <a:t>there is an injective typed </a:t>
                </a:r>
                <a:r>
                  <a:rPr lang="en-GB" noProof="0" dirty="0" err="1"/>
                  <a:t>graphmorphism</a:t>
                </a:r>
                <a:r>
                  <a:rPr lang="en-GB" noProof="0" dirty="0"/>
                  <a:t> m: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 with      </a:t>
                </a:r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noProof="0" dirty="0"/>
                  <a:t> m &lt;= </a:t>
                </a:r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L</a:t>
                </a:r>
                <a:r>
                  <a:rPr lang="en-GB" noProof="0" dirty="0"/>
                  <a:t> (i.e. G may be typed more concretely)</a:t>
                </a:r>
                <a:endParaRPr lang="en-GB" baseline="-25000" noProof="0" dirty="0"/>
              </a:p>
              <a:p>
                <a:pPr lvl="1"/>
                <a:r>
                  <a:rPr lang="en-GB" noProof="0" dirty="0"/>
                  <a:t>For all 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NAC: There is no injective typed graph morphism    q: 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 with q(L) = m(L) and </a:t>
                </a:r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G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GB" noProof="0" dirty="0"/>
                  <a:t>q &lt;= </a:t>
                </a:r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N</a:t>
                </a:r>
                <a:endParaRPr lang="en-GB" baseline="-25000" noProof="0" dirty="0"/>
              </a:p>
              <a:p>
                <a:pPr lvl="1"/>
                <a:r>
                  <a:rPr lang="en-GB" noProof="0" dirty="0"/>
                  <a:t>No dangling edges: D = G \ m(L \(L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 is a graph.</a:t>
                </a:r>
              </a:p>
              <a:p>
                <a:r>
                  <a:rPr lang="en-GB" noProof="0" dirty="0"/>
                  <a:t>Application of rule r to graph G at match m: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baseline="-25000" noProof="0" dirty="0" err="1"/>
                  <a:t>r,m</a:t>
                </a:r>
                <a:r>
                  <a:rPr lang="en-GB" noProof="0" dirty="0"/>
                  <a:t> H</a:t>
                </a:r>
              </a:p>
              <a:p>
                <a:pPr lvl="1"/>
                <a:r>
                  <a:rPr lang="en-GB" noProof="0" dirty="0"/>
                  <a:t>Application as in the untyped case</a:t>
                </a:r>
              </a:p>
              <a:p>
                <a:pPr lvl="1"/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H</a:t>
                </a:r>
                <a:r>
                  <a:rPr lang="en-GB" noProof="0" dirty="0"/>
                  <a:t>(x) = </a:t>
                </a:r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R</a:t>
                </a:r>
                <a:r>
                  <a:rPr lang="en-GB" noProof="0" dirty="0"/>
                  <a:t>(x) for x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GB" noProof="0" dirty="0"/>
                  <a:t>R \ K and </a:t>
                </a:r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H</a:t>
                </a:r>
                <a:r>
                  <a:rPr lang="en-GB" noProof="0" dirty="0"/>
                  <a:t>(x) = </a:t>
                </a:r>
                <a:r>
                  <a:rPr lang="en-GB" noProof="0" dirty="0" err="1"/>
                  <a:t>type</a:t>
                </a:r>
                <a:r>
                  <a:rPr lang="en-GB" baseline="-25000" noProof="0" dirty="0" err="1"/>
                  <a:t>D</a:t>
                </a:r>
                <a:r>
                  <a:rPr lang="en-GB" noProof="0" dirty="0"/>
                  <a:t>(x) otherwise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664" y="1021759"/>
                <a:ext cx="8134672" cy="5040536"/>
              </a:xfrm>
              <a:blipFill>
                <a:blip r:embed="rId4"/>
                <a:stretch>
                  <a:fillRect l="-1049" t="-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9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Theorem: Equivalence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918648" cy="4114800"/>
              </a:xfrm>
            </p:spPr>
            <p:txBody>
              <a:bodyPr/>
              <a:lstStyle/>
              <a:p>
                <a:r>
                  <a:rPr lang="en-GB" noProof="0" dirty="0"/>
                  <a:t>Given: a type graph with inheritance TGI, a concretely typed graph G, a rule r = (L,R,NAC) typed via TGI and a match m: 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G. Then the following statements are equivalent:</a:t>
                </a:r>
              </a:p>
              <a:p>
                <a:pPr lvl="1"/>
                <a:r>
                  <a:rPr lang="en-GB" b="1" noProof="0" dirty="0"/>
                  <a:t>Abstract transformation:</a:t>
                </a:r>
                <a:r>
                  <a:rPr lang="en-GB" noProof="0" dirty="0"/>
                  <a:t>                                                         There is the transformation G </a:t>
                </a:r>
                <a14:m>
                  <m:oMath xmlns:m="http://schemas.openxmlformats.org/officeDocument/2006/math">
                    <m:r>
                      <a:rPr lang="en-GB" b="1" noProof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baseline="-25000" noProof="0" dirty="0" err="1"/>
                  <a:t>r,m</a:t>
                </a:r>
                <a:r>
                  <a:rPr lang="en-GB" noProof="0" dirty="0"/>
                  <a:t> H.</a:t>
                </a:r>
              </a:p>
              <a:p>
                <a:pPr lvl="1"/>
                <a:r>
                  <a:rPr lang="en-GB" b="1" noProof="0" dirty="0"/>
                  <a:t>Concrete transformation:                                                         </a:t>
                </a:r>
                <a:r>
                  <a:rPr lang="en-GB" noProof="0" dirty="0"/>
                  <a:t>There is a concretely typed rule </a:t>
                </a:r>
                <a:r>
                  <a:rPr lang="en-GB" u="sng" noProof="0" dirty="0"/>
                  <a:t>r</a:t>
                </a:r>
                <a:r>
                  <a:rPr lang="en-GB" noProof="0" dirty="0"/>
                  <a:t> = (</a:t>
                </a:r>
                <a:r>
                  <a:rPr lang="en-GB" u="sng" noProof="0" dirty="0"/>
                  <a:t>L</a:t>
                </a:r>
                <a:r>
                  <a:rPr lang="en-GB" noProof="0" dirty="0"/>
                  <a:t>,</a:t>
                </a:r>
                <a:r>
                  <a:rPr lang="en-GB" u="sng" noProof="0" dirty="0"/>
                  <a:t>R</a:t>
                </a:r>
                <a:r>
                  <a:rPr lang="en-GB" noProof="0" dirty="0"/>
                  <a:t>,</a:t>
                </a:r>
                <a:r>
                  <a:rPr lang="en-GB" u="sng" noProof="0" dirty="0"/>
                  <a:t>NAC</a:t>
                </a:r>
                <a:r>
                  <a:rPr lang="en-GB" noProof="0" dirty="0"/>
                  <a:t>) above the type graph TG, the flattened equivalent of TGI. There is a match  </a:t>
                </a:r>
                <a:r>
                  <a:rPr lang="en-GB" u="sng" noProof="0" dirty="0"/>
                  <a:t>m</a:t>
                </a:r>
                <a:r>
                  <a:rPr lang="en-GB" noProof="0" dirty="0"/>
                  <a:t>: </a:t>
                </a:r>
                <a:r>
                  <a:rPr lang="en-GB" u="sng" noProof="0" dirty="0"/>
                  <a:t>L </a:t>
                </a:r>
                <a14:m>
                  <m:oMath xmlns:m="http://schemas.openxmlformats.org/officeDocument/2006/math">
                    <m:r>
                      <a:rPr lang="en-GB" b="1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 for rule </a:t>
                </a:r>
                <a:r>
                  <a:rPr lang="en-GB" u="sng" noProof="0" dirty="0"/>
                  <a:t>r</a:t>
                </a:r>
                <a:r>
                  <a:rPr lang="en-GB" noProof="0" dirty="0"/>
                  <a:t>, which corresponds to match m. There is a transformation G </a:t>
                </a:r>
                <a14:m>
                  <m:oMath xmlns:m="http://schemas.openxmlformats.org/officeDocument/2006/math">
                    <m:r>
                      <a:rPr lang="en-GB" b="1" noProof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u="sng" baseline="-25000" noProof="0" dirty="0" err="1"/>
                  <a:t>r</a:t>
                </a:r>
                <a:r>
                  <a:rPr lang="en-GB" baseline="-25000" noProof="0" dirty="0" err="1"/>
                  <a:t>,</a:t>
                </a:r>
                <a:r>
                  <a:rPr lang="en-GB" u="sng" baseline="-25000" noProof="0" dirty="0" err="1"/>
                  <a:t>m</a:t>
                </a:r>
                <a:r>
                  <a:rPr lang="en-GB" noProof="0" dirty="0"/>
                  <a:t> H.</a:t>
                </a:r>
              </a:p>
              <a:p>
                <a:pPr lvl="1"/>
                <a:r>
                  <a:rPr lang="en-GB" noProof="0" dirty="0"/>
                  <a:t>Proof in [LBE+07]</a:t>
                </a:r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918648" cy="4114800"/>
              </a:xfrm>
              <a:blipFill>
                <a:blip r:embed="rId4"/>
                <a:stretch>
                  <a:fillRect l="-1079" t="-1037" r="-1310" b="-4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72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For the specification of object-oriented systems, we use attributed typed graph transformation.</a:t>
            </a:r>
          </a:p>
          <a:p>
            <a:pPr lvl="1"/>
            <a:r>
              <a:rPr lang="en-GB" noProof="0" dirty="0"/>
              <a:t>Node types correspond to classes and data types.</a:t>
            </a:r>
          </a:p>
          <a:p>
            <a:pPr lvl="1"/>
            <a:r>
              <a:rPr lang="en-GB" noProof="0" dirty="0"/>
              <a:t>Edge types correspond to object references.</a:t>
            </a:r>
          </a:p>
          <a:p>
            <a:pPr lvl="1"/>
            <a:r>
              <a:rPr lang="en-GB" noProof="0" dirty="0"/>
              <a:t>Object structures are specified by graphs.</a:t>
            </a:r>
          </a:p>
          <a:p>
            <a:pPr lvl="1"/>
            <a:r>
              <a:rPr lang="en-GB" noProof="0" dirty="0"/>
              <a:t>Data types are specified by algebras.</a:t>
            </a:r>
          </a:p>
          <a:p>
            <a:pPr lvl="1"/>
            <a:r>
              <a:rPr lang="en-GB" noProof="0" dirty="0"/>
              <a:t>Inheritance of classes and abstract classes are considered.</a:t>
            </a:r>
          </a:p>
          <a:p>
            <a:pPr lvl="1"/>
            <a:r>
              <a:rPr lang="en-GB" noProof="0" dirty="0"/>
              <a:t>Polymorphism is not considered.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20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noProof="0" dirty="0"/>
              <a:t>Definition: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36984"/>
                <a:ext cx="8424936" cy="48114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Given: Two (possibly infinite) sets </a:t>
                </a:r>
                <a:r>
                  <a:rPr lang="en-GB" noProof="0" dirty="0">
                    <a:sym typeface="Wingdings" panose="05000000000000000000" pitchFamily="2" charset="2"/>
                  </a:rPr>
                  <a:t>L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N</a:t>
                </a:r>
                <a:r>
                  <a:rPr lang="en-GB" noProof="0" dirty="0"/>
                  <a:t> and </a:t>
                </a:r>
                <a:r>
                  <a:rPr lang="en-GB" noProof="0" dirty="0">
                    <a:sym typeface="Wingdings" panose="05000000000000000000" pitchFamily="2" charset="2"/>
                  </a:rPr>
                  <a:t>L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E </a:t>
                </a:r>
                <a:r>
                  <a:rPr lang="en-GB" noProof="0" dirty="0">
                    <a:sym typeface="Wingdings" panose="05000000000000000000" pitchFamily="2" charset="2"/>
                  </a:rPr>
                  <a:t>of node and edge labels.</a:t>
                </a:r>
                <a:endParaRPr lang="en-GB" noProof="0" dirty="0"/>
              </a:p>
              <a:p>
                <a:r>
                  <a:rPr lang="en-GB" noProof="0" dirty="0"/>
                  <a:t>A graph G is a tuple G =(N, E, s, t, </a:t>
                </a:r>
                <a:r>
                  <a:rPr lang="en-GB" noProof="0" dirty="0" err="1"/>
                  <a:t>l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, </a:t>
                </a:r>
                <a:r>
                  <a:rPr lang="en-GB" noProof="0" dirty="0" err="1"/>
                  <a:t>l</a:t>
                </a:r>
                <a:r>
                  <a:rPr lang="en-GB" baseline="-25000" noProof="0" dirty="0" err="1"/>
                  <a:t>E</a:t>
                </a:r>
                <a:r>
                  <a:rPr lang="en-GB" noProof="0" dirty="0">
                    <a:sym typeface="Wingdings" panose="05000000000000000000" pitchFamily="2" charset="2"/>
                  </a:rPr>
                  <a:t>):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N is a set of nodes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E is a set of edges</a:t>
                </a: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s: 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 is a function that assigns edges their source nodes</a:t>
                </a: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t: 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 is a function that assigns edges to their target nodes</a:t>
                </a:r>
              </a:p>
              <a:p>
                <a:pPr lvl="1"/>
                <a:r>
                  <a:rPr lang="en-GB" noProof="0" dirty="0" err="1">
                    <a:sym typeface="Wingdings" panose="05000000000000000000" pitchFamily="2" charset="2"/>
                  </a:rPr>
                  <a:t>l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: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L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N</a:t>
                </a:r>
                <a:r>
                  <a:rPr lang="en-GB" noProof="0" dirty="0">
                    <a:sym typeface="Wingdings" panose="05000000000000000000" pitchFamily="2" charset="2"/>
                  </a:rPr>
                  <a:t> is a function that labels nodes.</a:t>
                </a:r>
              </a:p>
              <a:p>
                <a:pPr lvl="1"/>
                <a:r>
                  <a:rPr lang="en-GB" noProof="0" dirty="0" err="1">
                    <a:sym typeface="Wingdings" panose="05000000000000000000" pitchFamily="2" charset="2"/>
                  </a:rPr>
                  <a:t>l</a:t>
                </a:r>
                <a:r>
                  <a:rPr lang="en-GB" baseline="-25000" noProof="0" dirty="0" err="1">
                    <a:sym typeface="Wingdings" panose="05000000000000000000" pitchFamily="2" charset="2"/>
                  </a:rPr>
                  <a:t>E</a:t>
                </a:r>
                <a:r>
                  <a:rPr lang="en-GB" noProof="0" dirty="0">
                    <a:sym typeface="Wingdings" panose="05000000000000000000" pitchFamily="2" charset="2"/>
                  </a:rPr>
                  <a:t>: 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GB" baseline="-25000" noProof="0" dirty="0">
                    <a:sym typeface="Wingdings" panose="05000000000000000000" pitchFamily="2" charset="2"/>
                  </a:rPr>
                  <a:t> </a:t>
                </a:r>
                <a:r>
                  <a:rPr lang="en-GB" noProof="0" dirty="0">
                    <a:sym typeface="Wingdings" panose="05000000000000000000" pitchFamily="2" charset="2"/>
                  </a:rPr>
                  <a:t>L</a:t>
                </a:r>
                <a:r>
                  <a:rPr lang="en-GB" baseline="-25000" noProof="0" dirty="0">
                    <a:sym typeface="Wingdings" panose="05000000000000000000" pitchFamily="2" charset="2"/>
                  </a:rPr>
                  <a:t>E </a:t>
                </a:r>
                <a:r>
                  <a:rPr lang="en-GB" noProof="0" dirty="0">
                    <a:sym typeface="Wingdings" panose="05000000000000000000" pitchFamily="2" charset="2"/>
                  </a:rPr>
                  <a:t>is a function that labels edges.</a:t>
                </a:r>
              </a:p>
              <a:p>
                <a:pPr lvl="1"/>
                <a:endParaRPr lang="en-GB" noProof="0" dirty="0">
                  <a:sym typeface="Wingdings" panose="05000000000000000000" pitchFamily="2" charset="2"/>
                </a:endParaRPr>
              </a:p>
              <a:p>
                <a:r>
                  <a:rPr lang="en-GB" noProof="0" dirty="0">
                    <a:sym typeface="Wingdings" panose="05000000000000000000" pitchFamily="2" charset="2"/>
                  </a:rPr>
                  <a:t>Special case: no parallel edges</a:t>
                </a:r>
              </a:p>
              <a:p>
                <a:pPr lvl="1" indent="-342900"/>
                <a:r>
                  <a:rPr lang="en-GB" noProof="0" dirty="0">
                    <a:sym typeface="Wingdings" panose="05000000000000000000" pitchFamily="2" charset="2"/>
                  </a:rPr>
                  <a:t>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 with s((n1,l,n2)) = n1 and t((n1,l,n2)) = n2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36984"/>
                <a:ext cx="8424936" cy="4811416"/>
              </a:xfrm>
              <a:blipFill>
                <a:blip r:embed="rId3"/>
                <a:stretch>
                  <a:fillRect l="-1158" t="-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019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Literature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pPr marL="0" indent="0">
              <a:buNone/>
            </a:pPr>
            <a:endParaRPr lang="en-GB" sz="2000" noProof="0" dirty="0"/>
          </a:p>
          <a:p>
            <a:pPr marL="0" indent="0">
              <a:buNone/>
            </a:pPr>
            <a:r>
              <a:rPr lang="en-GB" sz="2000" noProof="0" dirty="0"/>
              <a:t>Eduardo </a:t>
            </a:r>
            <a:r>
              <a:rPr lang="en-GB" sz="2000" noProof="0" dirty="0" err="1"/>
              <a:t>Zambon</a:t>
            </a:r>
            <a:r>
              <a:rPr lang="en-GB" sz="2000" noProof="0" dirty="0"/>
              <a:t>, </a:t>
            </a:r>
            <a:r>
              <a:rPr lang="en-GB" sz="2000" noProof="0" dirty="0" err="1"/>
              <a:t>Arend</a:t>
            </a:r>
            <a:r>
              <a:rPr lang="en-GB" sz="2000" noProof="0" dirty="0"/>
              <a:t> </a:t>
            </a:r>
            <a:r>
              <a:rPr lang="en-GB" sz="2000" noProof="0" dirty="0" err="1"/>
              <a:t>Rensink</a:t>
            </a:r>
            <a:r>
              <a:rPr lang="en-GB" sz="2000" noProof="0" dirty="0"/>
              <a:t>: Using Graph Transformations and Graph Abstractions for Software Verification. ECEASST 38 (2011)</a:t>
            </a:r>
          </a:p>
          <a:p>
            <a:pPr marL="0" indent="0">
              <a:buNone/>
            </a:pPr>
            <a:endParaRPr lang="en-GB" sz="2000" noProof="0" dirty="0"/>
          </a:p>
          <a:p>
            <a:pPr marL="0" indent="0">
              <a:buNone/>
            </a:pPr>
            <a:r>
              <a:rPr lang="en-GB" sz="2000" noProof="0" dirty="0"/>
              <a:t>Niaz </a:t>
            </a:r>
            <a:r>
              <a:rPr lang="en-GB" sz="2000" noProof="0" dirty="0" err="1"/>
              <a:t>Arijo</a:t>
            </a:r>
            <a:r>
              <a:rPr lang="en-GB" sz="2000" noProof="0" dirty="0"/>
              <a:t>, Reiko </a:t>
            </a:r>
            <a:r>
              <a:rPr lang="en-GB" sz="2000" noProof="0" dirty="0" err="1"/>
              <a:t>Heckel</a:t>
            </a:r>
            <a:r>
              <a:rPr lang="en-GB" sz="2000" noProof="0" dirty="0"/>
              <a:t>: View-based Modelling and State-Space Generation for Graph Transformation Systems, ECEASST 47 (2012)</a:t>
            </a:r>
          </a:p>
          <a:p>
            <a:pPr marL="0" indent="0">
              <a:buNone/>
            </a:pPr>
            <a:endParaRPr lang="en-GB" sz="2000" noProof="0" dirty="0"/>
          </a:p>
          <a:p>
            <a:pPr marL="0" indent="0">
              <a:buNone/>
            </a:pPr>
            <a:r>
              <a:rPr lang="en-GB" sz="2000" noProof="0" dirty="0"/>
              <a:t>Juan de Lara, </a:t>
            </a:r>
            <a:r>
              <a:rPr lang="en-GB" sz="2000" noProof="0" dirty="0" err="1"/>
              <a:t>Roswitha</a:t>
            </a:r>
            <a:r>
              <a:rPr lang="en-GB" sz="2000" noProof="0" dirty="0"/>
              <a:t> </a:t>
            </a:r>
            <a:r>
              <a:rPr lang="en-GB" sz="2000" noProof="0" dirty="0" err="1"/>
              <a:t>Bardohl</a:t>
            </a:r>
            <a:r>
              <a:rPr lang="en-GB" sz="2000" noProof="0" dirty="0"/>
              <a:t>, Hartmut </a:t>
            </a:r>
            <a:r>
              <a:rPr lang="en-GB" sz="2000" noProof="0" dirty="0" err="1"/>
              <a:t>Ehrig</a:t>
            </a:r>
            <a:r>
              <a:rPr lang="en-GB" sz="2000" noProof="0" dirty="0"/>
              <a:t>, </a:t>
            </a:r>
            <a:r>
              <a:rPr lang="en-GB" sz="2000" noProof="0" dirty="0" err="1"/>
              <a:t>Karsten</a:t>
            </a:r>
            <a:r>
              <a:rPr lang="en-GB" sz="2000" noProof="0" dirty="0"/>
              <a:t> </a:t>
            </a:r>
            <a:r>
              <a:rPr lang="en-GB" sz="2000" noProof="0" dirty="0" err="1"/>
              <a:t>Ehrig</a:t>
            </a:r>
            <a:r>
              <a:rPr lang="en-GB" sz="2000" noProof="0" dirty="0"/>
              <a:t>, Ulrike </a:t>
            </a:r>
            <a:r>
              <a:rPr lang="en-GB" sz="2000" noProof="0" dirty="0" err="1"/>
              <a:t>Prange</a:t>
            </a:r>
            <a:r>
              <a:rPr lang="en-GB" sz="2000" noProof="0" dirty="0"/>
              <a:t>, Gabriele </a:t>
            </a:r>
            <a:r>
              <a:rPr lang="en-GB" sz="2000" noProof="0" dirty="0" err="1"/>
              <a:t>Taentzer</a:t>
            </a:r>
            <a:r>
              <a:rPr lang="en-GB" sz="2000" noProof="0" dirty="0"/>
              <a:t>: Attributed graph transformation with node type inheritance, Theoretical Computer Science 376 (2007)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132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Model Checking of Object-Oriented Systems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Gabriele </a:t>
            </a:r>
            <a:r>
              <a:rPr lang="en-GB" noProof="0" dirty="0" err="1"/>
              <a:t>Taentzer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727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8840"/>
            <a:ext cx="8278688" cy="4107160"/>
          </a:xfrm>
        </p:spPr>
        <p:txBody>
          <a:bodyPr/>
          <a:lstStyle/>
          <a:p>
            <a:r>
              <a:rPr lang="en-GB" noProof="0" dirty="0"/>
              <a:t>How do we specify security and liveliness properties for object-oriented systems?</a:t>
            </a:r>
          </a:p>
          <a:p>
            <a:pPr lvl="1"/>
            <a:r>
              <a:rPr lang="en-GB" noProof="0" dirty="0"/>
              <a:t>Through temporal logical formulas about the existence of object-oriented structures</a:t>
            </a:r>
          </a:p>
          <a:p>
            <a:r>
              <a:rPr lang="en-GB" noProof="0" dirty="0"/>
              <a:t>What does model checking of object-oriented systems look like?</a:t>
            </a:r>
          </a:p>
          <a:p>
            <a:pPr lvl="1"/>
            <a:r>
              <a:rPr lang="en-GB" noProof="0" dirty="0"/>
              <a:t>Model Checking of graph transition systems</a:t>
            </a:r>
          </a:p>
          <a:p>
            <a:r>
              <a:rPr lang="en-GB" noProof="0" dirty="0"/>
              <a:t>How can we deal with the state space explosion?</a:t>
            </a:r>
          </a:p>
          <a:p>
            <a:pPr lvl="1"/>
            <a:r>
              <a:rPr lang="en-GB" noProof="0" dirty="0"/>
              <a:t>Simple graph programs</a:t>
            </a:r>
          </a:p>
          <a:p>
            <a:pPr lvl="1"/>
            <a:r>
              <a:rPr lang="en-GB" noProof="0" dirty="0"/>
              <a:t>Conditions of application for rules</a:t>
            </a:r>
          </a:p>
          <a:p>
            <a:pPr lvl="1"/>
            <a:r>
              <a:rPr lang="en-GB" noProof="0" dirty="0"/>
              <a:t>Abstract graphs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454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4325" y="228882"/>
            <a:ext cx="7772400" cy="1143000"/>
          </a:xfrm>
        </p:spPr>
        <p:txBody>
          <a:bodyPr/>
          <a:lstStyle/>
          <a:p>
            <a:r>
              <a:rPr lang="en-GB" noProof="0" dirty="0"/>
              <a:t>Example: Circular buffer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4097703" y="2182118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25976" t="13741" r="34185" b="60879"/>
          <a:stretch/>
        </p:blipFill>
        <p:spPr>
          <a:xfrm>
            <a:off x="4903846" y="1556792"/>
            <a:ext cx="3358225" cy="1752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24332" t="11509" r="41499" b="57201"/>
          <a:stretch/>
        </p:blipFill>
        <p:spPr>
          <a:xfrm>
            <a:off x="929351" y="1355534"/>
            <a:ext cx="2872839" cy="2154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821" t="5901" r="4704" b="62600"/>
          <a:stretch/>
        </p:blipFill>
        <p:spPr>
          <a:xfrm>
            <a:off x="2915816" y="3849111"/>
            <a:ext cx="5476179" cy="225048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93296" y="35638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Start graph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21171" y="3342088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Type graph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897702" y="478968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: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8185-549D-4129-940C-103FC485F2D9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7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noProof="0" dirty="0"/>
              <a:t>Example: Circular buffer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5800" y="3933056"/>
            <a:ext cx="7772400" cy="2162944"/>
          </a:xfrm>
        </p:spPr>
        <p:txBody>
          <a:bodyPr/>
          <a:lstStyle/>
          <a:p>
            <a:r>
              <a:rPr lang="en-GB" noProof="0" dirty="0"/>
              <a:t>Desired properties:</a:t>
            </a:r>
          </a:p>
          <a:p>
            <a:pPr lvl="1"/>
            <a:r>
              <a:rPr lang="en-GB" noProof="0" dirty="0"/>
              <a:t>The last cell is not followed by a filled cell except the first.</a:t>
            </a:r>
          </a:p>
          <a:p>
            <a:pPr lvl="1"/>
            <a:r>
              <a:rPr lang="en-GB" noProof="0" dirty="0"/>
              <a:t>The empty buffer must always be accessible.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821" t="5901" r="4704" b="62600"/>
          <a:stretch/>
        </p:blipFill>
        <p:spPr>
          <a:xfrm>
            <a:off x="2982021" y="1501032"/>
            <a:ext cx="5476179" cy="225048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63907" y="244160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: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0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/>
          <a:srcRect l="24937" t="21944" r="52305" b="61962"/>
          <a:stretch/>
        </p:blipFill>
        <p:spPr>
          <a:xfrm>
            <a:off x="6209674" y="2996952"/>
            <a:ext cx="2214246" cy="1237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noProof="0" dirty="0"/>
              <a:t>Example: Circular buffer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340768"/>
                <a:ext cx="7772400" cy="3168352"/>
              </a:xfrm>
            </p:spPr>
            <p:txBody>
              <a:bodyPr/>
              <a:lstStyle/>
              <a:p>
                <a:r>
                  <a:rPr lang="en-GB" noProof="0" dirty="0"/>
                  <a:t>Desired properties:</a:t>
                </a:r>
              </a:p>
              <a:p>
                <a:pPr lvl="1"/>
                <a:r>
                  <a:rPr lang="en-GB" noProof="0" dirty="0"/>
                  <a:t>The last cell is not followed by a filled cell except the first.</a:t>
                </a:r>
              </a:p>
              <a:p>
                <a:pPr lvl="1"/>
                <a:r>
                  <a:rPr lang="en-GB" noProof="0" dirty="0"/>
                  <a:t>The empty buffer must always be accessible.</a:t>
                </a:r>
              </a:p>
              <a:p>
                <a:r>
                  <a:rPr lang="en-GB" noProof="0" dirty="0"/>
                  <a:t>Specification of properties:</a:t>
                </a:r>
              </a:p>
              <a:p>
                <a:pPr lvl="1"/>
                <a:r>
                  <a:rPr lang="en-GB" noProof="0" dirty="0"/>
                  <a:t>□ (gap1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noProof="0" dirty="0"/>
                  <a:t> gap2)</a:t>
                </a:r>
              </a:p>
              <a:p>
                <a:pPr lvl="1"/>
                <a:r>
                  <a:rPr lang="en-GB" noProof="0" dirty="0"/>
                  <a:t>□◊ (empty)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340768"/>
                <a:ext cx="7772400" cy="3168352"/>
              </a:xfrm>
              <a:blipFill>
                <a:blip r:embed="rId4"/>
                <a:stretch>
                  <a:fillRect l="-1098" t="-13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423920" y="5810849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[KR06]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/>
          <a:srcRect l="35169" t="29117" r="31273" b="52687"/>
          <a:stretch/>
        </p:blipFill>
        <p:spPr>
          <a:xfrm>
            <a:off x="1117960" y="4365104"/>
            <a:ext cx="3859854" cy="1654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/>
          <a:srcRect l="27138" t="15989" r="42704" b="66480"/>
          <a:stretch/>
        </p:blipFill>
        <p:spPr>
          <a:xfrm>
            <a:off x="5133633" y="4365104"/>
            <a:ext cx="3291189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/>
          <p:cNvSpPr txBox="1"/>
          <p:nvPr/>
        </p:nvSpPr>
        <p:spPr>
          <a:xfrm>
            <a:off x="1121552" y="5604594"/>
            <a:ext cx="71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gap1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76056" y="5503282"/>
            <a:ext cx="71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gap2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09674" y="385177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empty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7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Graph formulas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Graph conditions specify the existence of graph structures.</a:t>
            </a:r>
          </a:p>
          <a:p>
            <a:pPr lvl="1"/>
            <a:r>
              <a:rPr lang="en-GB" noProof="0" dirty="0"/>
              <a:t>A graph condition is specified using an identical rule. </a:t>
            </a:r>
          </a:p>
          <a:p>
            <a:pPr lvl="1"/>
            <a:r>
              <a:rPr lang="en-GB" noProof="0" dirty="0"/>
              <a:t>A graph condition requires the existence of a structure in such a way that it cannot be extended to forbidden structures.</a:t>
            </a:r>
          </a:p>
          <a:p>
            <a:r>
              <a:rPr lang="en-GB" noProof="0" dirty="0"/>
              <a:t>Graph formulas specify temporal logical statements about graph conditions.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39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Definition: Graph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</p:spPr>
            <p:txBody>
              <a:bodyPr/>
              <a:lstStyle/>
              <a:p>
                <a:r>
                  <a:rPr lang="en-GB" noProof="0" dirty="0"/>
                  <a:t>A graph condition c =(L,NAC) is a graph L with a set NAC of negative conditions so that for all N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NAC applies: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noProof="0" dirty="0"/>
                  <a:t> N.</a:t>
                </a:r>
              </a:p>
              <a:p>
                <a:r>
                  <a:rPr lang="en-GB" noProof="0" dirty="0"/>
                  <a:t>The set of all graph formulas is defined inductively:</a:t>
                </a:r>
              </a:p>
              <a:p>
                <a:pPr lvl="1"/>
                <a:r>
                  <a:rPr lang="en-GB" noProof="0" dirty="0"/>
                  <a:t>A graph condition is a graph formula.</a:t>
                </a:r>
              </a:p>
              <a:p>
                <a:pPr lvl="1"/>
                <a:r>
                  <a:rPr lang="en-GB" noProof="0" dirty="0"/>
                  <a:t>true and false are graph formulas.</a:t>
                </a:r>
              </a:p>
              <a:p>
                <a:pPr lvl="1"/>
                <a:r>
                  <a:rPr lang="en-GB" noProof="0" dirty="0"/>
                  <a:t>Given two graph formulas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f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: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GB" noProof="0" dirty="0"/>
                  <a:t>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,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noProof="0" dirty="0"/>
                  <a:t> f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,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noProof="0" dirty="0"/>
                  <a:t> f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,          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⟶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f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,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f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are graph formulas.</a:t>
                </a:r>
              </a:p>
              <a:p>
                <a:pPr lvl="1"/>
                <a:r>
                  <a:rPr lang="en-GB" noProof="0" dirty="0"/>
                  <a:t>Given two graph formulas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f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noProof="0" smtClean="0"/>
                      <m:t>○</m:t>
                    </m:r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,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U f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, □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, ◊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are graph formulas.</a:t>
                </a:r>
              </a:p>
              <a:p>
                <a:r>
                  <a:rPr lang="en-GB" noProof="0" dirty="0"/>
                  <a:t>Note: Graph formulas can be typed or attributed (with the term algebra).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  <a:blipFill>
                <a:blip r:embed="rId2"/>
                <a:stretch>
                  <a:fillRect l="-1098" t="-983" r="-392" b="-70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8503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52" y="332656"/>
            <a:ext cx="9036496" cy="1143000"/>
          </a:xfrm>
        </p:spPr>
        <p:txBody>
          <a:bodyPr/>
          <a:lstStyle/>
          <a:p>
            <a:r>
              <a:rPr lang="en-GB" noProof="0" dirty="0"/>
              <a:t>De</a:t>
            </a:r>
            <a:r>
              <a:rPr lang="en-GB" sz="3600" noProof="0" dirty="0"/>
              <a:t>finition: Semantics of a graph </a:t>
            </a:r>
            <a:r>
              <a:rPr lang="en-GB" noProof="0" dirty="0"/>
              <a:t>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75656"/>
                <a:ext cx="7772400" cy="4620344"/>
              </a:xfrm>
            </p:spPr>
            <p:txBody>
              <a:bodyPr/>
              <a:lstStyle/>
              <a:p>
                <a:r>
                  <a:rPr lang="en-GB" noProof="0" dirty="0"/>
                  <a:t>A graph G satisfies a graph condition c =(L,NAC), in short: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noProof="0" dirty="0"/>
                  <a:t> c, if  </a:t>
                </a:r>
              </a:p>
              <a:p>
                <a:pPr lvl="1"/>
                <a:r>
                  <a:rPr lang="en-GB" noProof="0" dirty="0"/>
                  <a:t>there is an injective type-preserving (type-refining) graph morphism m: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GB" noProof="0" dirty="0"/>
                  <a:t> G and</a:t>
                </a:r>
              </a:p>
              <a:p>
                <a:pPr lvl="1"/>
                <a:r>
                  <a:rPr lang="en-GB" noProof="0" dirty="0"/>
                  <a:t>for all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NAC, there is no injective graph morphism                         q: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⟶ </m:t>
                    </m:r>
                  </m:oMath>
                </a14:m>
                <a:r>
                  <a:rPr lang="en-GB" noProof="0" dirty="0"/>
                  <a:t>G with q(L) = m(L). </a:t>
                </a:r>
              </a:p>
              <a:p>
                <a:r>
                  <a:rPr lang="en-GB" noProof="0" dirty="0"/>
                  <a:t>The satisfiability relation for graph conditions is extended to graph formulas.</a:t>
                </a:r>
              </a:p>
              <a:p>
                <a:pPr lvl="1"/>
                <a:r>
                  <a:rPr lang="en-GB" noProof="0" dirty="0"/>
                  <a:t>Every graph meets true, no graph meets false.</a:t>
                </a:r>
              </a:p>
              <a:p>
                <a:pPr lvl="1"/>
                <a:r>
                  <a:rPr lang="en-GB" noProof="0" dirty="0"/>
                  <a:t>For example: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noProof="0" dirty="0"/>
                  <a:t>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noProof="0" dirty="0"/>
                  <a:t> f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,if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noProof="0" dirty="0"/>
                  <a:t>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noProof="0" dirty="0"/>
                  <a:t> f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</a:p>
              <a:p>
                <a:pPr lvl="1"/>
                <a:r>
                  <a:rPr lang="en-GB" noProof="0" dirty="0"/>
                  <a:t>For example: A graph transition sequence                                        G</a:t>
                </a:r>
                <a:r>
                  <a:rPr lang="en-GB" baseline="-25000" noProof="0" dirty="0"/>
                  <a:t>0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GB" baseline="-25000" noProof="0" dirty="0"/>
                  <a:t>r1,m1</a:t>
                </a:r>
                <a:r>
                  <a:rPr lang="en-GB" noProof="0" dirty="0"/>
                  <a:t> G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⟶</m:t>
                    </m:r>
                    <m:r>
                      <m:rPr>
                        <m:nor/>
                      </m:rPr>
                      <a:rPr lang="en-GB" baseline="-25000" noProof="0" smtClean="0"/>
                      <m:t>r</m:t>
                    </m:r>
                    <m:r>
                      <m:rPr>
                        <m:nor/>
                      </m:rPr>
                      <a:rPr lang="en-GB" baseline="-25000" noProof="0" smtClean="0"/>
                      <m:t>2,</m:t>
                    </m:r>
                    <m:r>
                      <m:rPr>
                        <m:nor/>
                      </m:rPr>
                      <a:rPr lang="en-GB" baseline="-25000" noProof="0" smtClean="0"/>
                      <m:t>m</m:t>
                    </m:r>
                    <m:r>
                      <m:rPr>
                        <m:nor/>
                      </m:rPr>
                      <a:rPr lang="en-GB" baseline="-25000" noProof="0" smtClean="0"/>
                      <m:t>2</m:t>
                    </m:r>
                  </m:oMath>
                </a14:m>
                <a:r>
                  <a:rPr lang="en-GB" noProof="0" dirty="0"/>
                  <a:t>…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⟶</m:t>
                    </m:r>
                    <m:r>
                      <m:rPr>
                        <m:nor/>
                      </m:rPr>
                      <a:rPr lang="en-GB" baseline="-25000" noProof="0" smtClean="0"/>
                      <m:t>rn</m:t>
                    </m:r>
                    <m:r>
                      <m:rPr>
                        <m:nor/>
                      </m:rPr>
                      <a:rPr lang="en-GB" baseline="-25000" noProof="0" smtClean="0"/>
                      <m:t>,</m:t>
                    </m:r>
                    <m:r>
                      <m:rPr>
                        <m:nor/>
                      </m:rPr>
                      <a:rPr lang="en-GB" baseline="-25000" noProof="0" smtClean="0"/>
                      <m:t>mn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G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 satisfies the formula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noProof="0" smtClean="0"/>
                      <m:t>○</m:t>
                    </m:r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, if G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⟶</m:t>
                    </m:r>
                    <m:r>
                      <m:rPr>
                        <m:nor/>
                      </m:rPr>
                      <a:rPr lang="en-GB" baseline="-25000" noProof="0" smtClean="0"/>
                      <m:t>r</m:t>
                    </m:r>
                    <m:r>
                      <m:rPr>
                        <m:nor/>
                      </m:rPr>
                      <a:rPr lang="en-GB" baseline="-25000" noProof="0" smtClean="0"/>
                      <m:t>2,</m:t>
                    </m:r>
                    <m:r>
                      <m:rPr>
                        <m:nor/>
                      </m:rPr>
                      <a:rPr lang="en-GB" baseline="-25000" noProof="0" smtClean="0"/>
                      <m:t>m</m:t>
                    </m:r>
                    <m:r>
                      <m:rPr>
                        <m:nor/>
                      </m:rPr>
                      <a:rPr lang="en-GB" baseline="-25000" noProof="0" smtClean="0"/>
                      <m:t>2</m:t>
                    </m:r>
                  </m:oMath>
                </a14:m>
                <a:r>
                  <a:rPr lang="en-GB" noProof="0" dirty="0"/>
                  <a:t>…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⟶</m:t>
                    </m:r>
                    <m:r>
                      <m:rPr>
                        <m:nor/>
                      </m:rPr>
                      <a:rPr lang="en-GB" baseline="-25000" noProof="0" smtClean="0"/>
                      <m:t>rn</m:t>
                    </m:r>
                    <m:r>
                      <m:rPr>
                        <m:nor/>
                      </m:rPr>
                      <a:rPr lang="en-GB" baseline="-25000" noProof="0" smtClean="0"/>
                      <m:t>,</m:t>
                    </m:r>
                    <m:r>
                      <m:rPr>
                        <m:nor/>
                      </m:rPr>
                      <a:rPr lang="en-GB" baseline="-25000" noProof="0" smtClean="0"/>
                      <m:t>mn</m:t>
                    </m:r>
                    <m:r>
                      <m:rPr>
                        <m:nor/>
                      </m:rPr>
                      <a:rPr lang="en-GB" b="0" i="1" baseline="-25000" noProof="0" smtClean="0"/>
                      <m:t> </m:t>
                    </m:r>
                  </m:oMath>
                </a14:m>
                <a:r>
                  <a:rPr lang="en-GB" noProof="0" dirty="0" err="1"/>
                  <a:t>G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 satisfies the formula f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75656"/>
                <a:ext cx="7772400" cy="4620344"/>
              </a:xfrm>
              <a:blipFill>
                <a:blip r:embed="rId2"/>
                <a:stretch>
                  <a:fillRect l="-1098" t="-923" r="-78" b="-36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238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928" y="260648"/>
            <a:ext cx="8616567" cy="1143000"/>
          </a:xfrm>
        </p:spPr>
        <p:txBody>
          <a:bodyPr/>
          <a:lstStyle/>
          <a:p>
            <a:r>
              <a:rPr lang="en-GB" noProof="0" dirty="0"/>
              <a:t>Intuitive Semantics of graph formulas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6" y="1435843"/>
            <a:ext cx="8406109" cy="461742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244408" y="5838773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[BK08]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5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Modelling of structural changes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Graph changes are specified based on rules.</a:t>
            </a:r>
          </a:p>
          <a:p>
            <a:r>
              <a:rPr lang="en-GB" noProof="0" dirty="0"/>
              <a:t>Each rule defines an action on state graphs.</a:t>
            </a:r>
          </a:p>
          <a:p>
            <a:r>
              <a:rPr lang="en-GB" noProof="0" dirty="0"/>
              <a:t>A graph rule r = (L, R, NAC) consists of</a:t>
            </a:r>
          </a:p>
          <a:p>
            <a:pPr lvl="1"/>
            <a:r>
              <a:rPr lang="en-GB" noProof="0" dirty="0"/>
              <a:t>a left-hand side L</a:t>
            </a:r>
          </a:p>
          <a:p>
            <a:pPr lvl="1"/>
            <a:r>
              <a:rPr lang="en-GB" noProof="0" dirty="0"/>
              <a:t>a right-hand side R and</a:t>
            </a:r>
          </a:p>
          <a:p>
            <a:pPr lvl="1"/>
            <a:r>
              <a:rPr lang="en-GB" noProof="0" dirty="0"/>
              <a:t>a set of negative application conditions NAC, each comprising the left-hand side of the rule.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8496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702" y="162947"/>
            <a:ext cx="9144000" cy="1143000"/>
          </a:xfrm>
        </p:spPr>
        <p:txBody>
          <a:bodyPr/>
          <a:lstStyle/>
          <a:p>
            <a:r>
              <a:rPr lang="en-GB" noProof="0" dirty="0"/>
              <a:t>Multiplicities and graph conditions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5976" t="13741" r="34185" b="60879"/>
          <a:stretch/>
        </p:blipFill>
        <p:spPr>
          <a:xfrm>
            <a:off x="2771800" y="1412776"/>
            <a:ext cx="3474047" cy="1812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3635896" y="1985682"/>
            <a:ext cx="26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0" y="1985681"/>
            <a:ext cx="26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39952" y="2524767"/>
            <a:ext cx="26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959685" y="1805763"/>
            <a:ext cx="26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61612" y="2114500"/>
            <a:ext cx="26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53132" y="2244682"/>
            <a:ext cx="26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99792" y="342332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Type graph</a:t>
            </a:r>
            <a:r>
              <a:rPr lang="de-DE" dirty="0"/>
              <a:t> with </a:t>
            </a:r>
            <a:r>
              <a:rPr lang="de-DE" dirty="0" err="1"/>
              <a:t>multiplicities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l="28768" t="14123" r="54504" b="73453"/>
          <a:stretch/>
        </p:blipFill>
        <p:spPr>
          <a:xfrm>
            <a:off x="1403648" y="4541885"/>
            <a:ext cx="1872208" cy="1047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feld 15"/>
          <p:cNvSpPr txBox="1"/>
          <p:nvPr/>
        </p:nvSpPr>
        <p:spPr>
          <a:xfrm>
            <a:off x="3563888" y="448517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Graph condition:</a:t>
            </a:r>
            <a:endParaRPr lang="de-DE" dirty="0"/>
          </a:p>
          <a:p>
            <a:r>
              <a:rPr lang="de-DE" dirty="0"/>
              <a:t>"A cell has at most one subsequent cell".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8185-549D-4129-940C-103FC485F2D9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404664"/>
            <a:ext cx="9180512" cy="1143000"/>
          </a:xfrm>
        </p:spPr>
        <p:txBody>
          <a:bodyPr/>
          <a:lstStyle/>
          <a:p>
            <a:r>
              <a:rPr lang="en-GB" noProof="0" dirty="0"/>
              <a:t>Definition: Type graph with multiplicities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990656" cy="4114800"/>
              </a:xfrm>
            </p:spPr>
            <p:txBody>
              <a:bodyPr/>
              <a:lstStyle/>
              <a:p>
                <a:r>
                  <a:rPr lang="en-GB" noProof="0" dirty="0"/>
                  <a:t>A type graph with multiplicities is a tuple                  TGM = (</a:t>
                </a:r>
                <a:r>
                  <a:rPr lang="en-GB" noProof="0" dirty="0" err="1"/>
                  <a:t>TGI,m</a:t>
                </a:r>
                <a:r>
                  <a:rPr lang="en-GB" baseline="-25000" noProof="0" dirty="0" err="1"/>
                  <a:t>n</a:t>
                </a:r>
                <a:r>
                  <a:rPr lang="en-GB" noProof="0" dirty="0" err="1"/>
                  <a:t>,m</a:t>
                </a:r>
                <a:r>
                  <a:rPr lang="en-GB" baseline="-25000" noProof="0" dirty="0" err="1"/>
                  <a:t>src</a:t>
                </a:r>
                <a:r>
                  <a:rPr lang="en-GB" noProof="0" dirty="0" err="1"/>
                  <a:t>,m</a:t>
                </a:r>
                <a:r>
                  <a:rPr lang="en-GB" baseline="-25000" noProof="0" dirty="0" err="1"/>
                  <a:t>tar</a:t>
                </a:r>
                <a:r>
                  <a:rPr lang="en-GB" noProof="0" dirty="0"/>
                  <a:t>) with</a:t>
                </a:r>
              </a:p>
              <a:p>
                <a:pPr lvl="1"/>
                <a:r>
                  <a:rPr lang="en-GB" noProof="0" dirty="0"/>
                  <a:t>a type graph TGI with inheritance,</a:t>
                </a:r>
              </a:p>
              <a:p>
                <a:pPr lvl="1"/>
                <a:r>
                  <a:rPr lang="en-GB" noProof="0" dirty="0"/>
                  <a:t>Function </a:t>
                </a:r>
                <a:r>
                  <a:rPr lang="en-GB" noProof="0" dirty="0" err="1"/>
                  <a:t>m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: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N</a:t>
                </a:r>
                <a:r>
                  <a:rPr lang="en-GB" baseline="-25000" noProof="0" dirty="0"/>
                  <a:t>TGI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⟶ </m:t>
                    </m:r>
                  </m:oMath>
                </a14:m>
                <a:r>
                  <a:rPr lang="en-GB" noProof="0" dirty="0" err="1"/>
                  <a:t>Mult</a:t>
                </a:r>
                <a:r>
                  <a:rPr lang="en-GB" noProof="0" dirty="0"/>
                  <a:t> for node multiplicities and </a:t>
                </a:r>
              </a:p>
              <a:p>
                <a:pPr lvl="1"/>
                <a:r>
                  <a:rPr lang="en-GB" noProof="0" dirty="0"/>
                  <a:t>Functions </a:t>
                </a:r>
                <a:r>
                  <a:rPr lang="en-GB" noProof="0" dirty="0" err="1"/>
                  <a:t>m</a:t>
                </a:r>
                <a:r>
                  <a:rPr lang="en-GB" baseline="-25000" noProof="0" dirty="0" err="1"/>
                  <a:t>src</a:t>
                </a:r>
                <a:r>
                  <a:rPr lang="en-GB" noProof="0" dirty="0" err="1"/>
                  <a:t>,m</a:t>
                </a:r>
                <a:r>
                  <a:rPr lang="en-GB" baseline="-25000" noProof="0" dirty="0" err="1"/>
                  <a:t>tar</a:t>
                </a:r>
                <a:r>
                  <a:rPr lang="en-GB" noProof="0" dirty="0"/>
                  <a:t>: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E</a:t>
                </a:r>
                <a:r>
                  <a:rPr lang="en-GB" baseline="-25000" noProof="0" dirty="0"/>
                  <a:t>TGI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Mult</a:t>
                </a:r>
                <a:r>
                  <a:rPr lang="en-GB" noProof="0" dirty="0"/>
                  <a:t> for edge multiplicities.</a:t>
                </a:r>
              </a:p>
              <a:p>
                <a:r>
                  <a:rPr lang="en-GB" noProof="0" dirty="0"/>
                  <a:t>A multiplicity is a pair [</a:t>
                </a:r>
                <a:r>
                  <a:rPr lang="en-GB" noProof="0" dirty="0" err="1"/>
                  <a:t>i,j</a:t>
                </a:r>
                <a:r>
                  <a:rPr lang="en-GB" noProof="0" dirty="0"/>
                  <a:t>]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GB" noProof="0" dirty="0"/>
                  <a:t> {*}) with                 </a:t>
                </a:r>
                <a:r>
                  <a:rPr lang="en-GB" noProof="0" dirty="0" err="1"/>
                  <a:t>i</a:t>
                </a:r>
                <a:r>
                  <a:rPr lang="en-GB" noProof="0" dirty="0"/>
                  <a:t> &lt;= j or j = *. </a:t>
                </a:r>
              </a:p>
              <a:p>
                <a:pPr lvl="1"/>
                <a:r>
                  <a:rPr lang="en-GB" noProof="0" dirty="0"/>
                  <a:t>The set of all multiplicities is </a:t>
                </a:r>
                <a:r>
                  <a:rPr lang="en-GB" noProof="0" dirty="0" err="1"/>
                  <a:t>Mult</a:t>
                </a:r>
                <a:r>
                  <a:rPr lang="en-GB" noProof="0" dirty="0"/>
                  <a:t>. </a:t>
                </a:r>
              </a:p>
              <a:p>
                <a:pPr lvl="1"/>
                <a:r>
                  <a:rPr lang="en-GB" noProof="0" dirty="0"/>
                  <a:t>* is a special value for a non-existent upper bound. </a:t>
                </a:r>
              </a:p>
              <a:p>
                <a:pPr lvl="1"/>
                <a:r>
                  <a:rPr lang="en-GB" noProof="0" dirty="0"/>
                  <a:t>For a set X: |X|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[</a:t>
                </a:r>
                <a:r>
                  <a:rPr lang="en-GB" noProof="0" dirty="0" err="1"/>
                  <a:t>i,j</a:t>
                </a:r>
                <a:r>
                  <a:rPr lang="en-GB" noProof="0" dirty="0"/>
                  <a:t>] if </a:t>
                </a:r>
                <a:r>
                  <a:rPr lang="en-GB" noProof="0" dirty="0" err="1"/>
                  <a:t>i</a:t>
                </a:r>
                <a:r>
                  <a:rPr lang="en-GB" noProof="0" dirty="0"/>
                  <a:t> &lt;= |X| and j = * or |X| &lt;= j</a:t>
                </a:r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990656" cy="4114800"/>
              </a:xfrm>
              <a:blipFill>
                <a:blip r:embed="rId3"/>
                <a:stretch>
                  <a:fillRect l="-1069" t="-1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8247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Definition: Semantics of a type graph with multiplicities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943100"/>
                <a:ext cx="8532440" cy="4114800"/>
              </a:xfrm>
            </p:spPr>
            <p:txBody>
              <a:bodyPr/>
              <a:lstStyle/>
              <a:p>
                <a:r>
                  <a:rPr lang="en-GB" noProof="0" dirty="0"/>
                  <a:t>A graph G satisfies a type graph TGM = (</a:t>
                </a:r>
                <a:r>
                  <a:rPr lang="en-GB" noProof="0" dirty="0" err="1"/>
                  <a:t>TGI,m</a:t>
                </a:r>
                <a:r>
                  <a:rPr lang="en-GB" baseline="-25000" noProof="0" dirty="0" err="1"/>
                  <a:t>n</a:t>
                </a:r>
                <a:r>
                  <a:rPr lang="en-GB" noProof="0" dirty="0" err="1"/>
                  <a:t>,m</a:t>
                </a:r>
                <a:r>
                  <a:rPr lang="en-GB" baseline="-25000" noProof="0" dirty="0" err="1"/>
                  <a:t>src</a:t>
                </a:r>
                <a:r>
                  <a:rPr lang="en-GB" noProof="0" dirty="0" err="1"/>
                  <a:t>,m</a:t>
                </a:r>
                <a:r>
                  <a:rPr lang="en-GB" baseline="-25000" noProof="0" dirty="0" err="1"/>
                  <a:t>tar</a:t>
                </a:r>
                <a:r>
                  <a:rPr lang="en-GB" noProof="0" dirty="0"/>
                  <a:t>) with multiplicities if</a:t>
                </a:r>
              </a:p>
              <a:p>
                <a:pPr lvl="1"/>
                <a:r>
                  <a:rPr lang="en-GB" noProof="0" dirty="0"/>
                  <a:t>there is a clan morphism type: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⟶ </m:t>
                    </m:r>
                  </m:oMath>
                </a14:m>
                <a:r>
                  <a:rPr lang="en-GB" noProof="0" dirty="0"/>
                  <a:t>TGI,</a:t>
                </a:r>
              </a:p>
              <a:p>
                <a:pPr lvl="1"/>
                <a:r>
                  <a:rPr lang="en-GB" noProof="0" dirty="0"/>
                  <a:t>for all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N</a:t>
                </a:r>
                <a:r>
                  <a:rPr lang="en-GB" baseline="-25000" noProof="0" dirty="0"/>
                  <a:t>TGI</a:t>
                </a:r>
                <a:r>
                  <a:rPr lang="en-GB" noProof="0" dirty="0"/>
                  <a:t>, |</a:t>
                </a:r>
                <a:r>
                  <a:rPr lang="en-GB" noProof="0" dirty="0" err="1"/>
                  <a:t>inst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clan</a:t>
                </a:r>
                <a:r>
                  <a:rPr lang="en-GB" baseline="-25000" noProof="0" dirty="0" err="1"/>
                  <a:t>I</a:t>
                </a:r>
                <a:r>
                  <a:rPr lang="en-GB" noProof="0" dirty="0"/>
                  <a:t>(n))|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m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(n),</a:t>
                </a:r>
              </a:p>
              <a:p>
                <a:pPr lvl="1"/>
                <a:r>
                  <a:rPr lang="en-GB" noProof="0" dirty="0"/>
                  <a:t>for all e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E</a:t>
                </a:r>
                <a:r>
                  <a:rPr lang="en-GB" baseline="-25000" noProof="0" dirty="0"/>
                  <a:t>TGI</a:t>
                </a:r>
                <a:r>
                  <a:rPr lang="en-GB" noProof="0" dirty="0"/>
                  <a:t> and p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inst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clan</a:t>
                </a:r>
                <a:r>
                  <a:rPr lang="en-GB" baseline="-25000" noProof="0" dirty="0" err="1"/>
                  <a:t>I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src</a:t>
                </a:r>
                <a:r>
                  <a:rPr lang="en-GB" noProof="0" dirty="0"/>
                  <a:t>(e)): </a:t>
                </a:r>
              </a:p>
              <a:p>
                <a:pPr marL="457200" lvl="1" indent="0">
                  <a:buNone/>
                </a:pPr>
                <a:r>
                  <a:rPr lang="en-GB" noProof="0" dirty="0"/>
                  <a:t>     |</a:t>
                </a:r>
                <a:r>
                  <a:rPr lang="en-GB" noProof="0" dirty="0" err="1"/>
                  <a:t>inst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(s)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src</a:t>
                </a:r>
                <a:r>
                  <a:rPr lang="en-GB" baseline="30000" noProof="0" dirty="0"/>
                  <a:t>-1</a:t>
                </a:r>
                <a:r>
                  <a:rPr lang="en-GB" baseline="-25000" noProof="0" dirty="0"/>
                  <a:t>G</a:t>
                </a:r>
                <a:r>
                  <a:rPr lang="en-GB" noProof="0" dirty="0"/>
                  <a:t>(p)|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m</a:t>
                </a:r>
                <a:r>
                  <a:rPr lang="en-GB" baseline="-25000" noProof="0" dirty="0" err="1"/>
                  <a:t>tar</a:t>
                </a:r>
                <a:r>
                  <a:rPr lang="en-GB" noProof="0" dirty="0"/>
                  <a:t>(e) and</a:t>
                </a:r>
              </a:p>
              <a:p>
                <a:pPr lvl="1"/>
                <a:r>
                  <a:rPr lang="en-GB" noProof="0" dirty="0"/>
                  <a:t>for all e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E</a:t>
                </a:r>
                <a:r>
                  <a:rPr lang="en-GB" baseline="-25000" noProof="0" dirty="0"/>
                  <a:t>TGI</a:t>
                </a:r>
                <a:r>
                  <a:rPr lang="en-GB" noProof="0" dirty="0"/>
                  <a:t> and p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inst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(</a:t>
                </a:r>
                <a:r>
                  <a:rPr lang="en-GB" noProof="0" dirty="0" err="1"/>
                  <a:t>clan</a:t>
                </a:r>
                <a:r>
                  <a:rPr lang="en-GB" baseline="-25000" noProof="0" dirty="0" err="1"/>
                  <a:t>I</a:t>
                </a:r>
                <a:r>
                  <a:rPr lang="en-GB" noProof="0" dirty="0"/>
                  <a:t>(tar(e)): </a:t>
                </a:r>
              </a:p>
              <a:p>
                <a:pPr marL="457200" lvl="1" indent="0">
                  <a:buNone/>
                </a:pPr>
                <a:r>
                  <a:rPr lang="en-GB" noProof="0" dirty="0"/>
                  <a:t> |</a:t>
                </a:r>
                <a:r>
                  <a:rPr lang="en-GB" noProof="0" dirty="0" err="1"/>
                  <a:t>inst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(s)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tar </a:t>
                </a:r>
                <a:r>
                  <a:rPr lang="en-GB" baseline="30000" noProof="0" dirty="0"/>
                  <a:t>-1</a:t>
                </a:r>
                <a:r>
                  <a:rPr lang="en-GB" baseline="-25000" noProof="0" dirty="0"/>
                  <a:t>G</a:t>
                </a:r>
                <a:r>
                  <a:rPr lang="en-GB" noProof="0" dirty="0"/>
                  <a:t>(p)|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noProof="0" dirty="0" err="1"/>
                  <a:t>m</a:t>
                </a:r>
                <a:r>
                  <a:rPr lang="en-GB" baseline="-25000" noProof="0" dirty="0" err="1"/>
                  <a:t>src</a:t>
                </a:r>
                <a:r>
                  <a:rPr lang="en-GB" noProof="0" dirty="0"/>
                  <a:t>(e)</a:t>
                </a:r>
              </a:p>
              <a:p>
                <a:pPr marL="457200" lvl="1" indent="0">
                  <a:buNone/>
                </a:pPr>
                <a:endParaRPr lang="en-GB" noProof="0" dirty="0"/>
              </a:p>
              <a:p>
                <a:pPr lvl="1"/>
                <a:r>
                  <a:rPr lang="en-GB" noProof="0" dirty="0"/>
                  <a:t>For clan morphism type there are inverse functions </a:t>
                </a:r>
              </a:p>
              <a:p>
                <a:pPr marL="457200" lvl="1" indent="0">
                  <a:buNone/>
                </a:pPr>
                <a:r>
                  <a:rPr lang="en-GB" noProof="0" dirty="0"/>
                  <a:t>     </a:t>
                </a:r>
                <a:r>
                  <a:rPr lang="en-GB" noProof="0" dirty="0" err="1"/>
                  <a:t>inst</a:t>
                </a:r>
                <a:r>
                  <a:rPr lang="en-GB" baseline="-25000" noProof="0" dirty="0" err="1"/>
                  <a:t>N</a:t>
                </a:r>
                <a:r>
                  <a:rPr lang="en-GB" noProof="0" dirty="0"/>
                  <a:t>: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N</a:t>
                </a:r>
                <a:r>
                  <a:rPr lang="en-GB" baseline="-25000" noProof="0" dirty="0"/>
                  <a:t>TGI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℘</m:t>
                    </m:r>
                  </m:oMath>
                </a14:m>
                <a:r>
                  <a:rPr lang="en-GB" noProof="0" dirty="0"/>
                  <a:t>(N</a:t>
                </a:r>
                <a:r>
                  <a:rPr lang="en-GB" baseline="-25000" noProof="0" dirty="0"/>
                  <a:t>G</a:t>
                </a:r>
                <a:r>
                  <a:rPr lang="en-GB" noProof="0" dirty="0"/>
                  <a:t>) and </a:t>
                </a:r>
                <a:r>
                  <a:rPr lang="en-GB" noProof="0" dirty="0" err="1"/>
                  <a:t>inst</a:t>
                </a:r>
                <a:r>
                  <a:rPr lang="en-GB" baseline="-25000" noProof="0" dirty="0" err="1"/>
                  <a:t>E</a:t>
                </a:r>
                <a:r>
                  <a:rPr lang="en-GB" noProof="0" dirty="0"/>
                  <a:t>:</a:t>
                </a:r>
                <a:r>
                  <a:rPr lang="en-GB" baseline="-25000" noProof="0" dirty="0"/>
                  <a:t> </a:t>
                </a:r>
                <a:r>
                  <a:rPr lang="en-GB" noProof="0" dirty="0"/>
                  <a:t>E</a:t>
                </a:r>
                <a:r>
                  <a:rPr lang="en-GB" baseline="-25000" noProof="0" dirty="0"/>
                  <a:t>TGI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℘</m:t>
                    </m:r>
                  </m:oMath>
                </a14:m>
                <a:r>
                  <a:rPr lang="en-GB" noProof="0" dirty="0"/>
                  <a:t> (E</a:t>
                </a:r>
                <a:r>
                  <a:rPr lang="en-GB" baseline="-25000" noProof="0" dirty="0"/>
                  <a:t>G</a:t>
                </a:r>
                <a:r>
                  <a:rPr lang="en-GB" noProof="0" dirty="0"/>
                  <a:t>)</a:t>
                </a:r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943100"/>
                <a:ext cx="8532440" cy="4114800"/>
              </a:xfrm>
              <a:blipFill>
                <a:blip r:embed="rId2"/>
                <a:stretch>
                  <a:fillRect l="-929" t="-1037" b="-2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71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Graph formulas for multiplicities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844824"/>
                <a:ext cx="7846640" cy="4114800"/>
              </a:xfrm>
            </p:spPr>
            <p:txBody>
              <a:bodyPr/>
              <a:lstStyle/>
              <a:p>
                <a:r>
                  <a:rPr lang="en-GB" noProof="0" dirty="0"/>
                  <a:t>A graph formula for each node multiplicity</a:t>
                </a:r>
              </a:p>
              <a:p>
                <a:pPr lvl="1"/>
                <a:r>
                  <a:rPr lang="en-GB" noProof="0" dirty="0"/>
                  <a:t>Existence of </a:t>
                </a:r>
                <a:r>
                  <a:rPr lang="en-GB" noProof="0" dirty="0" err="1"/>
                  <a:t>i</a:t>
                </a:r>
                <a:r>
                  <a:rPr lang="en-GB" noProof="0" dirty="0"/>
                  <a:t> nodes and non-existence of j +1 nodes           (if j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*).</a:t>
                </a:r>
              </a:p>
              <a:p>
                <a:r>
                  <a:rPr lang="en-GB" noProof="0" dirty="0"/>
                  <a:t>A graph formula for each edge multiplicity</a:t>
                </a:r>
              </a:p>
              <a:p>
                <a:pPr lvl="1"/>
                <a:r>
                  <a:rPr lang="en-GB" noProof="0" dirty="0"/>
                  <a:t>For each source node: existence of </a:t>
                </a:r>
                <a:r>
                  <a:rPr lang="en-GB" noProof="0" dirty="0" err="1"/>
                  <a:t>i</a:t>
                </a:r>
                <a:r>
                  <a:rPr lang="en-GB" noProof="0" dirty="0"/>
                  <a:t> and non-existence of                j+1 outgoing edges (if j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GB" noProof="0" dirty="0"/>
                  <a:t>*).</a:t>
                </a:r>
              </a:p>
              <a:p>
                <a:pPr lvl="1"/>
                <a:r>
                  <a:rPr lang="en-GB" noProof="0" dirty="0"/>
                  <a:t>For each target node: existence of </a:t>
                </a:r>
                <a:r>
                  <a:rPr lang="en-GB" noProof="0" dirty="0" err="1"/>
                  <a:t>i</a:t>
                </a:r>
                <a:r>
                  <a:rPr lang="en-GB" noProof="0" dirty="0"/>
                  <a:t> and non-existence of                j+1 incoming edges (if j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GB" noProof="0" dirty="0"/>
                  <a:t>*).</a:t>
                </a:r>
              </a:p>
              <a:p>
                <a:pPr lvl="1"/>
                <a:r>
                  <a:rPr lang="en-GB" noProof="0" dirty="0"/>
                  <a:t>The overall formula for a given type graph with multiplicities is the conjunction of all graph formulas for node and edge multiplicities.</a:t>
                </a:r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844824"/>
                <a:ext cx="7846640" cy="4114800"/>
              </a:xfrm>
              <a:blipFill>
                <a:blip r:embed="rId3"/>
                <a:stretch>
                  <a:fillRect l="-1088" t="-1037" r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2229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0439" y="104175"/>
            <a:ext cx="7772400" cy="1143000"/>
          </a:xfrm>
        </p:spPr>
        <p:txBody>
          <a:bodyPr/>
          <a:lstStyle/>
          <a:p>
            <a:r>
              <a:rPr lang="en-GB" noProof="0" dirty="0"/>
              <a:t>Example: Circular buffer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821" t="5901" r="4704" b="62600"/>
          <a:stretch/>
        </p:blipFill>
        <p:spPr>
          <a:xfrm>
            <a:off x="2987824" y="1052736"/>
            <a:ext cx="5447561" cy="223872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031085" y="1497814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Rule</a:t>
            </a:r>
            <a:r>
              <a:rPr lang="de-DE" sz="2000" dirty="0"/>
              <a:t> </a:t>
            </a:r>
            <a:r>
              <a:rPr lang="de-DE" sz="2000" dirty="0" err="1"/>
              <a:t>set</a:t>
            </a:r>
            <a:r>
              <a:rPr lang="de-DE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1031085" y="3388134"/>
                <a:ext cx="7772400" cy="1080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noProof="0" dirty="0"/>
                  <a:t>Specification of properties:</a:t>
                </a:r>
              </a:p>
              <a:p>
                <a:pPr lvl="1"/>
                <a:r>
                  <a:rPr lang="en-GB" noProof="0" dirty="0"/>
                  <a:t>□ (gap1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noProof="0" dirty="0"/>
                  <a:t> gap2)</a:t>
                </a:r>
              </a:p>
              <a:p>
                <a:pPr lvl="1"/>
                <a:r>
                  <a:rPr lang="en-GB" noProof="0" dirty="0"/>
                  <a:t>□◊ (empty)</a:t>
                </a:r>
              </a:p>
            </p:txBody>
          </p:sp>
        </mc:Choice>
        <mc:Fallback xmlns="">
          <p:sp>
            <p:nvSpPr>
              <p:cNvPr id="9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085" y="3388134"/>
                <a:ext cx="7772400" cy="1080120"/>
              </a:xfrm>
              <a:blipFill>
                <a:blip r:embed="rId4"/>
                <a:stretch>
                  <a:fillRect l="-784" t="-2825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 flipH="1">
            <a:off x="743053" y="4908080"/>
            <a:ext cx="18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Are </a:t>
            </a:r>
            <a:r>
              <a:rPr lang="de-DE" sz="2000" dirty="0" err="1"/>
              <a:t>these</a:t>
            </a:r>
            <a:r>
              <a:rPr lang="de-DE" sz="2000" dirty="0"/>
              <a:t> </a:t>
            </a:r>
            <a:r>
              <a:rPr lang="de-DE" sz="2000" dirty="0" err="1"/>
              <a:t>properties</a:t>
            </a:r>
            <a:r>
              <a:rPr lang="de-DE" sz="2000" dirty="0"/>
              <a:t> fulfilled?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l="24937" t="21944" r="52305" b="61962"/>
          <a:stretch/>
        </p:blipFill>
        <p:spPr>
          <a:xfrm>
            <a:off x="6575701" y="3509423"/>
            <a:ext cx="1818710" cy="1016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/>
          <a:srcRect l="35169" t="29117" r="31273" b="52687"/>
          <a:stretch/>
        </p:blipFill>
        <p:spPr>
          <a:xfrm>
            <a:off x="2697652" y="4791756"/>
            <a:ext cx="3016545" cy="1292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/>
          <a:srcRect l="27138" t="15989" r="42704" b="66480"/>
          <a:stretch/>
        </p:blipFill>
        <p:spPr>
          <a:xfrm>
            <a:off x="5822289" y="4792384"/>
            <a:ext cx="2572122" cy="1181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feld 15"/>
          <p:cNvSpPr txBox="1"/>
          <p:nvPr/>
        </p:nvSpPr>
        <p:spPr>
          <a:xfrm>
            <a:off x="2701244" y="5750520"/>
            <a:ext cx="714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gap1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764711" y="568087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gap2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575701" y="4229120"/>
            <a:ext cx="768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empty</a:t>
            </a:r>
            <a:endParaRPr lang="de-DE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5445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63712"/>
            <a:ext cx="8134672" cy="4332288"/>
          </a:xfrm>
        </p:spPr>
        <p:txBody>
          <a:bodyPr/>
          <a:lstStyle/>
          <a:p>
            <a:r>
              <a:rPr lang="en-GB" noProof="0" dirty="0">
                <a:solidFill>
                  <a:schemeClr val="bg1">
                    <a:lumMod val="65000"/>
                  </a:schemeClr>
                </a:solidFill>
              </a:rPr>
              <a:t>How do we specify security and liveliness properties for object-oriented systems?</a:t>
            </a:r>
          </a:p>
          <a:p>
            <a:pPr lvl="1"/>
            <a:r>
              <a:rPr lang="en-GB" noProof="0" dirty="0">
                <a:solidFill>
                  <a:schemeClr val="bg1">
                    <a:lumMod val="65000"/>
                  </a:schemeClr>
                </a:solidFill>
              </a:rPr>
              <a:t>Through temporal logical formulas about the existence of object-oriented structures</a:t>
            </a:r>
          </a:p>
          <a:p>
            <a:r>
              <a:rPr lang="en-GB" noProof="0" dirty="0">
                <a:solidFill>
                  <a:schemeClr val="bg1">
                    <a:lumMod val="65000"/>
                  </a:schemeClr>
                </a:solidFill>
              </a:rPr>
              <a:t>What does model checking of object-oriented systems look like?</a:t>
            </a:r>
          </a:p>
          <a:p>
            <a:pPr lvl="1"/>
            <a:r>
              <a:rPr lang="en-GB" noProof="0" dirty="0">
                <a:solidFill>
                  <a:schemeClr val="bg1">
                    <a:lumMod val="65000"/>
                  </a:schemeClr>
                </a:solidFill>
              </a:rPr>
              <a:t>Model Checking of graph transition systems</a:t>
            </a:r>
          </a:p>
          <a:p>
            <a:r>
              <a:rPr lang="en-GB" noProof="0" dirty="0"/>
              <a:t>How can we deal with the state space explosion?</a:t>
            </a:r>
          </a:p>
          <a:p>
            <a:pPr lvl="1"/>
            <a:r>
              <a:rPr lang="en-GB" noProof="0" dirty="0"/>
              <a:t>Simple graph programs</a:t>
            </a:r>
          </a:p>
          <a:p>
            <a:pPr lvl="1"/>
            <a:r>
              <a:rPr lang="en-GB" noProof="0" dirty="0"/>
              <a:t>Conditions of application for rules</a:t>
            </a:r>
          </a:p>
          <a:p>
            <a:pPr lvl="1"/>
            <a:r>
              <a:rPr lang="en-GB" noProof="0" dirty="0"/>
              <a:t>Abstract Graphs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5961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Circular buffer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9117" t="10706" r="52573" b="54270"/>
          <a:stretch/>
        </p:blipFill>
        <p:spPr>
          <a:xfrm>
            <a:off x="5179894" y="2132856"/>
            <a:ext cx="3168353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821" t="5901" r="33173" b="62600"/>
          <a:stretch/>
        </p:blipFill>
        <p:spPr>
          <a:xfrm>
            <a:off x="611560" y="1851926"/>
            <a:ext cx="4331410" cy="254777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flipH="1">
            <a:off x="1017318" y="4895449"/>
            <a:ext cx="392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leads to a finite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582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Circular buffer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685800" y="2363216"/>
            <a:ext cx="6262464" cy="2671936"/>
          </a:xfrm>
        </p:spPr>
        <p:txBody>
          <a:bodyPr/>
          <a:lstStyle/>
          <a:p>
            <a:r>
              <a:rPr lang="en-GB" noProof="0" dirty="0"/>
              <a:t>Adding the rule </a:t>
            </a:r>
            <a:r>
              <a:rPr lang="en-GB" i="1" noProof="0" dirty="0"/>
              <a:t>extend</a:t>
            </a:r>
            <a:r>
              <a:rPr lang="en-GB" noProof="0" dirty="0"/>
              <a:t> leads to an             infinite state space.</a:t>
            </a:r>
          </a:p>
          <a:p>
            <a:r>
              <a:rPr lang="en-GB" noProof="0" dirty="0"/>
              <a:t>Graph programs can limit the possible rule  applications.</a:t>
            </a:r>
          </a:p>
          <a:p>
            <a:pPr lvl="1"/>
            <a:r>
              <a:rPr lang="en-GB" noProof="0" dirty="0"/>
              <a:t>Example graph programs that result in finite transition systems: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403648" y="5248678"/>
            <a:ext cx="1321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get</a:t>
            </a:r>
            <a:r>
              <a:rPr lang="de-DE" dirty="0"/>
              <a:t> | </a:t>
            </a:r>
            <a:r>
              <a:rPr lang="de-DE" dirty="0" err="1"/>
              <a:t>put</a:t>
            </a:r>
            <a:r>
              <a:rPr lang="de-DE" dirty="0"/>
              <a:t>)*;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31840" y="5246705"/>
            <a:ext cx="13211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extend</a:t>
            </a:r>
            <a:r>
              <a:rPr lang="de-DE" dirty="0"/>
              <a:t> |</a:t>
            </a:r>
          </a:p>
          <a:p>
            <a:r>
              <a:rPr lang="de-DE" dirty="0"/>
              <a:t>(</a:t>
            </a:r>
            <a:r>
              <a:rPr lang="de-DE" dirty="0" err="1"/>
              <a:t>get</a:t>
            </a:r>
            <a:r>
              <a:rPr lang="de-DE" dirty="0"/>
              <a:t> | </a:t>
            </a:r>
            <a:r>
              <a:rPr lang="de-DE" dirty="0" err="1"/>
              <a:t>put</a:t>
            </a:r>
            <a:r>
              <a:rPr lang="de-DE" dirty="0"/>
              <a:t>)*;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29000" t="13848" r="48320" b="68076"/>
          <a:stretch/>
        </p:blipFill>
        <p:spPr>
          <a:xfrm>
            <a:off x="6372200" y="1844824"/>
            <a:ext cx="2334630" cy="1469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8819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Circular buffer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4678288" cy="4114800"/>
          </a:xfrm>
        </p:spPr>
        <p:txBody>
          <a:bodyPr/>
          <a:lstStyle/>
          <a:p>
            <a:r>
              <a:rPr lang="en-GB" noProof="0" dirty="0"/>
              <a:t>The addition of further                 application conditions can further restrict control applications.</a:t>
            </a:r>
          </a:p>
          <a:p>
            <a:r>
              <a:rPr lang="en-GB" noProof="0" dirty="0"/>
              <a:t>Recurring structures are combined. The results are abstract graphs:</a:t>
            </a:r>
          </a:p>
          <a:p>
            <a:pPr lvl="1"/>
            <a:r>
              <a:rPr lang="en-GB" noProof="0" dirty="0"/>
              <a:t>The example abstract graph  differentiates only between exactly one element or several.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7321" t="13848" r="46640" b="58506"/>
          <a:stretch/>
        </p:blipFill>
        <p:spPr>
          <a:xfrm>
            <a:off x="5724128" y="1981200"/>
            <a:ext cx="2232248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884240"/>
            <a:ext cx="2448272" cy="2183989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3974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Over-approximation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99735"/>
            <a:ext cx="7772400" cy="1285249"/>
          </a:xfrm>
        </p:spPr>
        <p:txBody>
          <a:bodyPr/>
          <a:lstStyle/>
          <a:p>
            <a:r>
              <a:rPr lang="en-GB" noProof="0" dirty="0"/>
              <a:t>Through abstraction, many states are combined.</a:t>
            </a:r>
          </a:p>
          <a:p>
            <a:r>
              <a:rPr lang="en-GB" noProof="0" dirty="0"/>
              <a:t>This can result in an over-approximation:</a:t>
            </a:r>
          </a:p>
          <a:p>
            <a:pPr lvl="1" indent="-342900"/>
            <a:r>
              <a:rPr lang="en-GB" noProof="0" dirty="0"/>
              <a:t>If a property is not valid in the abstract system, it can still be valid in the concrete system. However, this is not taken into account. </a:t>
            </a:r>
          </a:p>
          <a:p>
            <a:pPr lvl="1" indent="-342900"/>
            <a:r>
              <a:rPr lang="en-GB" noProof="0" dirty="0"/>
              <a:t>So errors may be reported that are not errors. These results are called </a:t>
            </a:r>
            <a:r>
              <a:rPr lang="en-GB" b="1" noProof="0" dirty="0"/>
              <a:t>false positives.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62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5800" y="126834"/>
            <a:ext cx="7772400" cy="1143000"/>
          </a:xfrm>
        </p:spPr>
        <p:txBody>
          <a:bodyPr/>
          <a:lstStyle/>
          <a:p>
            <a:r>
              <a:rPr lang="en-GB" noProof="0" dirty="0"/>
              <a:t>Example: A circular buffer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685800" y="1358029"/>
            <a:ext cx="7772400" cy="1901141"/>
          </a:xfrm>
        </p:spPr>
        <p:txBody>
          <a:bodyPr/>
          <a:lstStyle/>
          <a:p>
            <a:r>
              <a:rPr lang="en-GB" noProof="0" dirty="0"/>
              <a:t>Rule-based specification of actions</a:t>
            </a:r>
          </a:p>
          <a:p>
            <a:pPr lvl="1"/>
            <a:r>
              <a:rPr lang="en-GB" noProof="0" dirty="0"/>
              <a:t>Black: structural components to be preserved</a:t>
            </a:r>
          </a:p>
          <a:p>
            <a:pPr lvl="1"/>
            <a:r>
              <a:rPr lang="en-GB" noProof="0" dirty="0">
                <a:solidFill>
                  <a:schemeClr val="accent2"/>
                </a:solidFill>
              </a:rPr>
              <a:t>Blue</a:t>
            </a:r>
            <a:r>
              <a:rPr lang="en-GB" noProof="0" dirty="0"/>
              <a:t>: structural parts to be deleted</a:t>
            </a:r>
          </a:p>
          <a:p>
            <a:pPr lvl="1"/>
            <a:r>
              <a:rPr lang="en-GB" noProof="0" dirty="0">
                <a:solidFill>
                  <a:srgbClr val="FF0000"/>
                </a:solidFill>
              </a:rPr>
              <a:t>Red</a:t>
            </a:r>
            <a:r>
              <a:rPr lang="en-GB" noProof="0" dirty="0"/>
              <a:t>: prohibited structural parts</a:t>
            </a:r>
          </a:p>
          <a:p>
            <a:pPr lvl="1"/>
            <a:r>
              <a:rPr lang="en-GB" noProof="0" dirty="0">
                <a:solidFill>
                  <a:srgbClr val="00B050"/>
                </a:solidFill>
              </a:rPr>
              <a:t>Green</a:t>
            </a:r>
            <a:r>
              <a:rPr lang="en-GB" noProof="0" dirty="0"/>
              <a:t>: structural components to be created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20025" y="583262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[KR06]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821" t="5901" r="4704" b="62600"/>
          <a:stretch/>
        </p:blipFill>
        <p:spPr>
          <a:xfrm>
            <a:off x="760841" y="3259170"/>
            <a:ext cx="7059184" cy="29010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3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Over- versus under-approximation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If an analysis of a system S is not executable or takes too long, an over- and/or under-approximation is typically performed. </a:t>
                </a:r>
              </a:p>
              <a:p>
                <a:r>
                  <a:rPr lang="en-GB" noProof="0" dirty="0" err="1"/>
                  <a:t>Overapproximation</a:t>
                </a:r>
                <a:r>
                  <a:rPr lang="en-GB" noProof="0" dirty="0"/>
                  <a:t>: The analysis is performed on a system S' with Sem(S)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Sem(S'). </a:t>
                </a:r>
              </a:p>
              <a:p>
                <a:r>
                  <a:rPr lang="en-GB" noProof="0" dirty="0"/>
                  <a:t>Underapproximation: The analysis is performed on a system S' with Sem(S')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GB" noProof="0" dirty="0"/>
                  <a:t>Sem(S).</a:t>
                </a:r>
              </a:p>
              <a:p>
                <a:r>
                  <a:rPr lang="en-GB" noProof="0" dirty="0"/>
                  <a:t>Effects:</a:t>
                </a:r>
              </a:p>
              <a:p>
                <a:pPr lvl="1"/>
                <a:r>
                  <a:rPr lang="en-GB" noProof="0" dirty="0" err="1"/>
                  <a:t>Overapproximation</a:t>
                </a:r>
                <a:r>
                  <a:rPr lang="en-GB" noProof="0" dirty="0"/>
                  <a:t> leads to false positive results.</a:t>
                </a:r>
              </a:p>
              <a:p>
                <a:pPr lvl="1"/>
                <a:r>
                  <a:rPr lang="en-GB" noProof="0" dirty="0"/>
                  <a:t>Underapproximation leads to false negative results.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8" t="-1037" r="-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2893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2624" cy="1143000"/>
          </a:xfrm>
        </p:spPr>
        <p:txBody>
          <a:bodyPr/>
          <a:lstStyle/>
          <a:p>
            <a:r>
              <a:rPr lang="en-GB" noProof="0" dirty="0"/>
              <a:t>Example: Over- versus underapproximation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72816"/>
                <a:ext cx="7772400" cy="4323184"/>
              </a:xfrm>
            </p:spPr>
            <p:txBody>
              <a:bodyPr/>
              <a:lstStyle/>
              <a:p>
                <a:r>
                  <a:rPr lang="en-GB" noProof="0" dirty="0"/>
                  <a:t>Analysis: Detection of a property P on a transition system S</a:t>
                </a:r>
              </a:p>
              <a:p>
                <a:r>
                  <a:rPr lang="en-GB" noProof="0" dirty="0"/>
                  <a:t>Over-approximation: </a:t>
                </a:r>
              </a:p>
              <a:p>
                <a:pPr lvl="1"/>
                <a:r>
                  <a:rPr lang="en-GB" noProof="0" dirty="0"/>
                  <a:t>S is abstracted to S' with Sem(S)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GB" noProof="0" dirty="0"/>
                  <a:t>Sem(S'). S‘ allows more executions.</a:t>
                </a:r>
              </a:p>
              <a:p>
                <a:pPr lvl="1"/>
                <a:r>
                  <a:rPr lang="en-GB" noProof="0" dirty="0"/>
                  <a:t>If a property P does not hold in S', it could still hold in S.</a:t>
                </a:r>
              </a:p>
              <a:p>
                <a:r>
                  <a:rPr lang="en-GB" noProof="0" dirty="0"/>
                  <a:t>Under-approximation:</a:t>
                </a:r>
              </a:p>
              <a:p>
                <a:pPr lvl="1"/>
                <a:r>
                  <a:rPr lang="en-GB" noProof="0" dirty="0"/>
                  <a:t>S' contains some test cases of S.                              Therefore Sem(S') 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GB" noProof="0" dirty="0"/>
                  <a:t>Sem(S).</a:t>
                </a:r>
              </a:p>
              <a:p>
                <a:pPr lvl="1"/>
                <a:r>
                  <a:rPr lang="en-GB" noProof="0" dirty="0"/>
                  <a:t>If a property P holds in S', it </a:t>
                </a:r>
                <a:r>
                  <a:rPr lang="en-GB" noProof="0" dirty="0" err="1"/>
                  <a:t>maynot</a:t>
                </a:r>
                <a:r>
                  <a:rPr lang="en-GB" noProof="0" dirty="0"/>
                  <a:t> hold in S. </a:t>
                </a:r>
              </a:p>
              <a:p>
                <a:pPr lvl="1"/>
                <a:endParaRPr lang="en-GB" noProof="0" dirty="0"/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72816"/>
                <a:ext cx="7772400" cy="4323184"/>
              </a:xfrm>
              <a:blipFill>
                <a:blip r:embed="rId2"/>
                <a:stretch>
                  <a:fillRect l="-1098" t="-9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3080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r>
              <a:rPr lang="en-GB" noProof="0" dirty="0"/>
              <a:t>Graph formulas specify temporal properties of object-oriented systems.</a:t>
            </a:r>
          </a:p>
          <a:p>
            <a:r>
              <a:rPr lang="en-GB" noProof="0" dirty="0"/>
              <a:t>Graph formulas can be verified on graph transition systems by means of model checking. </a:t>
            </a:r>
          </a:p>
          <a:p>
            <a:pPr lvl="1"/>
            <a:r>
              <a:rPr lang="en-GB" noProof="0" dirty="0"/>
              <a:t>This is only possible on finite (small) state spaces.</a:t>
            </a:r>
          </a:p>
          <a:p>
            <a:pPr lvl="1"/>
            <a:r>
              <a:rPr lang="en-GB" noProof="0" dirty="0"/>
              <a:t>A state space explosion can be triggered by many possible data values or recurring object structures. </a:t>
            </a:r>
          </a:p>
          <a:p>
            <a:pPr lvl="1"/>
            <a:r>
              <a:rPr lang="en-GB" noProof="0" dirty="0"/>
              <a:t>The state space can be reduced by graph programs, application conditions for rules and abstract graphs.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9483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Literature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/>
              <a:t>Gabriele </a:t>
            </a:r>
            <a:r>
              <a:rPr lang="en-GB" sz="2000" noProof="0" dirty="0" err="1"/>
              <a:t>Taentzer</a:t>
            </a:r>
            <a:r>
              <a:rPr lang="en-GB" sz="2000" noProof="0" dirty="0"/>
              <a:t>, </a:t>
            </a:r>
            <a:r>
              <a:rPr lang="en-GB" sz="2000" noProof="0" dirty="0" err="1"/>
              <a:t>Arend</a:t>
            </a:r>
            <a:r>
              <a:rPr lang="en-GB" sz="2000" noProof="0" dirty="0"/>
              <a:t> </a:t>
            </a:r>
            <a:r>
              <a:rPr lang="en-GB" sz="2000" noProof="0" dirty="0" err="1"/>
              <a:t>Rensink</a:t>
            </a:r>
            <a:r>
              <a:rPr lang="en-GB" sz="2000" noProof="0" dirty="0"/>
              <a:t>: Ensuring Structural Constraints in Graph-Based Models with Type Inheritance. FASE 2005: 64-79</a:t>
            </a:r>
          </a:p>
          <a:p>
            <a:r>
              <a:rPr lang="en-GB" sz="2000" noProof="0" dirty="0"/>
              <a:t>Eduardo </a:t>
            </a:r>
            <a:r>
              <a:rPr lang="en-GB" sz="2000" noProof="0" dirty="0" err="1"/>
              <a:t>Zambon</a:t>
            </a:r>
            <a:r>
              <a:rPr lang="en-GB" sz="2000" noProof="0" dirty="0"/>
              <a:t>, </a:t>
            </a:r>
            <a:r>
              <a:rPr lang="en-GB" sz="2000" noProof="0" dirty="0" err="1"/>
              <a:t>Arend</a:t>
            </a:r>
            <a:r>
              <a:rPr lang="en-GB" sz="2000" noProof="0" dirty="0"/>
              <a:t> </a:t>
            </a:r>
            <a:r>
              <a:rPr lang="en-GB" sz="2000" noProof="0" dirty="0" err="1"/>
              <a:t>Rensink</a:t>
            </a:r>
            <a:r>
              <a:rPr lang="en-GB" sz="2000" noProof="0" dirty="0"/>
              <a:t>: Using Graph Transformations and Graph Abstractions for Software Verification. ECEASST 38 (2011)</a:t>
            </a:r>
          </a:p>
          <a:p>
            <a:r>
              <a:rPr lang="en-GB" sz="2000" noProof="0" dirty="0"/>
              <a:t>Amir Hossein </a:t>
            </a:r>
            <a:r>
              <a:rPr lang="en-GB" sz="2000" noProof="0" dirty="0" err="1"/>
              <a:t>Ghamarian</a:t>
            </a:r>
            <a:r>
              <a:rPr lang="en-GB" sz="2000" noProof="0" dirty="0"/>
              <a:t>, Maarten de Mol, </a:t>
            </a:r>
            <a:r>
              <a:rPr lang="en-GB" sz="2000" noProof="0" dirty="0" err="1"/>
              <a:t>Arend</a:t>
            </a:r>
            <a:r>
              <a:rPr lang="en-GB" sz="2000" noProof="0" dirty="0"/>
              <a:t> </a:t>
            </a:r>
            <a:r>
              <a:rPr lang="en-GB" sz="2000" noProof="0" dirty="0" err="1"/>
              <a:t>Rensink</a:t>
            </a:r>
            <a:r>
              <a:rPr lang="en-GB" sz="2000" noProof="0" dirty="0"/>
              <a:t>, Eduardo </a:t>
            </a:r>
            <a:r>
              <a:rPr lang="en-GB" sz="2000" noProof="0" dirty="0" err="1"/>
              <a:t>Zambon</a:t>
            </a:r>
            <a:r>
              <a:rPr lang="en-GB" sz="2000" noProof="0" dirty="0"/>
              <a:t>, Maria </a:t>
            </a:r>
            <a:r>
              <a:rPr lang="en-GB" sz="2000" noProof="0" dirty="0" err="1"/>
              <a:t>Zimakova</a:t>
            </a:r>
            <a:r>
              <a:rPr lang="en-GB" sz="2000" noProof="0" dirty="0"/>
              <a:t>: Modelling and Analysis Using GROOVE, STTT 14(1): 15-40 (2012)</a:t>
            </a:r>
          </a:p>
          <a:p>
            <a:pPr marL="0" indent="0">
              <a:buNone/>
            </a:pPr>
            <a:endParaRPr lang="en-GB" sz="2000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3143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Parallel and sequential independence of graph transformations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Gabriele </a:t>
            </a:r>
            <a:r>
              <a:rPr lang="en-GB" noProof="0" dirty="0" err="1"/>
              <a:t>Taentzer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47046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63712"/>
            <a:ext cx="8062664" cy="4332288"/>
          </a:xfrm>
        </p:spPr>
        <p:txBody>
          <a:bodyPr/>
          <a:lstStyle/>
          <a:p>
            <a:r>
              <a:rPr lang="en-GB" noProof="0" dirty="0"/>
              <a:t>Graph transition systems:</a:t>
            </a:r>
          </a:p>
          <a:p>
            <a:pPr lvl="1"/>
            <a:r>
              <a:rPr lang="en-GB" noProof="0" dirty="0"/>
              <a:t>Formal description of system behaviour</a:t>
            </a:r>
          </a:p>
          <a:p>
            <a:pPr lvl="1"/>
            <a:r>
              <a:rPr lang="en-GB" noProof="0" dirty="0"/>
              <a:t>Parallel control applications</a:t>
            </a:r>
          </a:p>
          <a:p>
            <a:r>
              <a:rPr lang="en-GB" noProof="0" dirty="0"/>
              <a:t>Which properties are interesting for graph transition systems?</a:t>
            </a:r>
          </a:p>
          <a:p>
            <a:pPr lvl="1"/>
            <a:r>
              <a:rPr lang="en-GB" noProof="0" dirty="0"/>
              <a:t>Temporal logical statements</a:t>
            </a:r>
          </a:p>
          <a:p>
            <a:r>
              <a:rPr lang="en-GB" noProof="0" dirty="0"/>
              <a:t>How can we prove this?</a:t>
            </a:r>
          </a:p>
          <a:p>
            <a:pPr lvl="1"/>
            <a:r>
              <a:rPr lang="en-GB" noProof="0" dirty="0"/>
              <a:t>In general not at all -&gt; Halting problem</a:t>
            </a:r>
          </a:p>
          <a:p>
            <a:pPr lvl="1"/>
            <a:r>
              <a:rPr lang="en-GB" noProof="0" dirty="0"/>
              <a:t>State-based: Model checking</a:t>
            </a:r>
          </a:p>
          <a:p>
            <a:pPr lvl="1"/>
            <a:r>
              <a:rPr lang="en-GB" noProof="0" dirty="0"/>
              <a:t>State independently: Sufficient properties for rules</a:t>
            </a:r>
          </a:p>
          <a:p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6697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Parallel and sequential independence of rule applications without NACs</a:t>
            </a:r>
          </a:p>
          <a:p>
            <a:r>
              <a:rPr lang="en-GB" noProof="0" dirty="0"/>
              <a:t>Properties:</a:t>
            </a:r>
          </a:p>
          <a:p>
            <a:pPr lvl="1"/>
            <a:r>
              <a:rPr lang="en-GB" noProof="0" dirty="0"/>
              <a:t>Independent rule applications can take place in any order. (Local Church Rosser)</a:t>
            </a:r>
          </a:p>
          <a:p>
            <a:pPr lvl="1"/>
            <a:r>
              <a:rPr lang="en-GB" noProof="0" dirty="0"/>
              <a:t>Independent rule applications can also take place in parallel. (parallelism theorem)</a:t>
            </a:r>
          </a:p>
          <a:p>
            <a:r>
              <a:rPr lang="en-GB" noProof="0" dirty="0"/>
              <a:t>Parallel and sequential independence of rule applications with NACs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8529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Example: Circular buffer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/>
              <a:t>Examples of parallel actions:</a:t>
            </a:r>
          </a:p>
          <a:p>
            <a:r>
              <a:rPr lang="en-GB" noProof="0" dirty="0"/>
              <a:t>Two processes want to write to a circular buffer simultaneously. </a:t>
            </a:r>
          </a:p>
          <a:p>
            <a:r>
              <a:rPr lang="en-GB" noProof="0" dirty="0"/>
              <a:t>One process wants to write in, another wants to read out. </a:t>
            </a:r>
          </a:p>
          <a:p>
            <a:r>
              <a:rPr lang="en-GB" noProof="0" dirty="0"/>
              <a:t>A process wants to write and at the same time the buffer should be extended by one cell.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230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22704" cy="1143000"/>
          </a:xfrm>
        </p:spPr>
        <p:txBody>
          <a:bodyPr/>
          <a:lstStyle/>
          <a:p>
            <a:r>
              <a:rPr lang="en-GB" noProof="0" dirty="0"/>
              <a:t>Example: Conflict-free transitions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1691807"/>
          </a:xfrm>
        </p:spPr>
        <p:txBody>
          <a:bodyPr/>
          <a:lstStyle/>
          <a:p>
            <a:r>
              <a:rPr lang="en-GB" noProof="0" dirty="0"/>
              <a:t>Applications of rule put are parallel independent of applications of rule get.</a:t>
            </a:r>
          </a:p>
          <a:p>
            <a:pPr lvl="1"/>
            <a:r>
              <a:rPr lang="en-GB" noProof="0" dirty="0"/>
              <a:t>If both rules are applicable, they can be applied simultaneously or in any order.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821" t="5901" r="33173" b="62600"/>
          <a:stretch/>
        </p:blipFill>
        <p:spPr>
          <a:xfrm>
            <a:off x="2339752" y="3673007"/>
            <a:ext cx="4331410" cy="254777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5745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78688" cy="1143000"/>
          </a:xfrm>
        </p:spPr>
        <p:txBody>
          <a:bodyPr/>
          <a:lstStyle/>
          <a:p>
            <a:r>
              <a:rPr lang="en-GB" noProof="0" dirty="0"/>
              <a:t>Example: Transitions with conflicts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734787"/>
          </a:xfrm>
        </p:spPr>
        <p:txBody>
          <a:bodyPr/>
          <a:lstStyle/>
          <a:p>
            <a:r>
              <a:rPr lang="en-GB" noProof="0" dirty="0"/>
              <a:t>An application of the rule get can conflict with an application of the rule extend. </a:t>
            </a:r>
          </a:p>
          <a:p>
            <a:pPr lvl="1"/>
            <a:r>
              <a:rPr lang="en-GB" noProof="0" dirty="0"/>
              <a:t>If both rules are applicable, they cannot always be applied simultaneously or in any order. </a:t>
            </a:r>
          </a:p>
          <a:p>
            <a:pPr lvl="1"/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821" t="5901" r="4704" b="62600"/>
          <a:stretch/>
        </p:blipFill>
        <p:spPr>
          <a:xfrm>
            <a:off x="2123728" y="3857275"/>
            <a:ext cx="5447561" cy="22387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28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5800" y="126834"/>
            <a:ext cx="7772400" cy="1143000"/>
          </a:xfrm>
        </p:spPr>
        <p:txBody>
          <a:bodyPr/>
          <a:lstStyle/>
          <a:p>
            <a:r>
              <a:rPr lang="en-GB" noProof="0" dirty="0"/>
              <a:t>Graph rule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7544" y="1358029"/>
            <a:ext cx="5616624" cy="4736205"/>
          </a:xfrm>
        </p:spPr>
        <p:txBody>
          <a:bodyPr/>
          <a:lstStyle/>
          <a:p>
            <a:r>
              <a:rPr lang="en-GB" noProof="0" dirty="0"/>
              <a:t>Rule-based specification of actions</a:t>
            </a:r>
          </a:p>
          <a:p>
            <a:pPr lvl="1"/>
            <a:r>
              <a:rPr lang="en-GB" noProof="0" dirty="0"/>
              <a:t>Left-hand side:</a:t>
            </a:r>
          </a:p>
          <a:p>
            <a:pPr lvl="2"/>
            <a:r>
              <a:rPr lang="en-GB" noProof="0" dirty="0"/>
              <a:t>Black: graph part to be preserved</a:t>
            </a:r>
          </a:p>
          <a:p>
            <a:pPr lvl="2"/>
            <a:r>
              <a:rPr lang="en-GB" noProof="0" dirty="0">
                <a:solidFill>
                  <a:schemeClr val="accent2"/>
                </a:solidFill>
              </a:rPr>
              <a:t>Blue</a:t>
            </a:r>
            <a:r>
              <a:rPr lang="en-GB" noProof="0" dirty="0"/>
              <a:t>: graph part to be deleted</a:t>
            </a:r>
          </a:p>
          <a:p>
            <a:pPr lvl="1"/>
            <a:r>
              <a:rPr lang="en-GB" noProof="0" dirty="0"/>
              <a:t>Right-hand side:</a:t>
            </a:r>
          </a:p>
          <a:p>
            <a:pPr lvl="2"/>
            <a:r>
              <a:rPr lang="en-GB" noProof="0" dirty="0"/>
              <a:t>Black: graph part to be preserved</a:t>
            </a:r>
          </a:p>
          <a:p>
            <a:pPr lvl="2"/>
            <a:r>
              <a:rPr lang="en-GB" noProof="0" dirty="0">
                <a:solidFill>
                  <a:srgbClr val="00B050"/>
                </a:solidFill>
              </a:rPr>
              <a:t>Green</a:t>
            </a:r>
            <a:r>
              <a:rPr lang="en-GB" noProof="0" dirty="0"/>
              <a:t>: graph part to be created</a:t>
            </a:r>
          </a:p>
          <a:p>
            <a:pPr lvl="1"/>
            <a:r>
              <a:rPr lang="en-GB" noProof="0" dirty="0"/>
              <a:t>Negative application condition:</a:t>
            </a:r>
          </a:p>
          <a:p>
            <a:pPr lvl="2"/>
            <a:r>
              <a:rPr lang="en-GB" noProof="0" dirty="0"/>
              <a:t>Left-hand side</a:t>
            </a:r>
          </a:p>
          <a:p>
            <a:pPr lvl="2"/>
            <a:r>
              <a:rPr lang="en-GB" noProof="0" dirty="0">
                <a:solidFill>
                  <a:srgbClr val="FF0000"/>
                </a:solidFill>
              </a:rPr>
              <a:t>Red</a:t>
            </a:r>
            <a:r>
              <a:rPr lang="en-GB" noProof="0" dirty="0"/>
              <a:t>: prohibited structural parts</a:t>
            </a:r>
          </a:p>
          <a:p>
            <a:pPr lvl="1"/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821" t="5901" r="62629" b="62600"/>
          <a:stretch/>
        </p:blipFill>
        <p:spPr>
          <a:xfrm>
            <a:off x="5658982" y="1914085"/>
            <a:ext cx="2731039" cy="290103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098160" y="4221088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[KR06]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7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Parallel transitions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539553" y="1981200"/>
            <a:ext cx="4714494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400" noProof="0" dirty="0"/>
              <a:t>Parallelism through interleaving: </a:t>
            </a:r>
          </a:p>
          <a:p>
            <a:pPr lvl="1"/>
            <a:r>
              <a:rPr lang="en-GB" sz="2000" noProof="0" dirty="0"/>
              <a:t>Two transitions are executed in different orders.</a:t>
            </a:r>
          </a:p>
          <a:p>
            <a:pPr marL="0" indent="0">
              <a:buNone/>
            </a:pPr>
            <a:r>
              <a:rPr lang="en-GB" sz="2400" noProof="0" dirty="0"/>
              <a:t>True parallelism:</a:t>
            </a:r>
          </a:p>
          <a:p>
            <a:pPr lvl="1" indent="-342900"/>
            <a:r>
              <a:rPr lang="en-GB" sz="2000" noProof="0" dirty="0"/>
              <a:t>Two transitions are combined  into one step.</a:t>
            </a:r>
          </a:p>
          <a:p>
            <a:endParaRPr lang="en-GB" sz="2400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 flipH="1">
            <a:off x="6745055" y="2602920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12" name="Textfeld 11"/>
          <p:cNvSpPr txBox="1"/>
          <p:nvPr/>
        </p:nvSpPr>
        <p:spPr>
          <a:xfrm flipH="1">
            <a:off x="5493280" y="3750573"/>
            <a:ext cx="603921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H1</a:t>
            </a:r>
            <a:endParaRPr lang="de-DE" baseline="-25000" dirty="0"/>
          </a:p>
        </p:txBody>
      </p:sp>
      <p:sp>
        <p:nvSpPr>
          <p:cNvPr id="13" name="Textfeld 12"/>
          <p:cNvSpPr txBox="1"/>
          <p:nvPr/>
        </p:nvSpPr>
        <p:spPr>
          <a:xfrm flipH="1">
            <a:off x="8051526" y="3684566"/>
            <a:ext cx="603921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H2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6808424" y="4882404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15" name="Pfeil nach rechts 14"/>
          <p:cNvSpPr/>
          <p:nvPr/>
        </p:nvSpPr>
        <p:spPr>
          <a:xfrm rot="2347518">
            <a:off x="7157703" y="3184449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2357228">
            <a:off x="5868452" y="4386635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8065288">
            <a:off x="5859229" y="3241333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8065288">
            <a:off x="7175124" y="4324998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 flipH="1">
            <a:off x="7657816" y="2959989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r2.</a:t>
            </a:r>
            <a:r>
              <a:rPr lang="de-DE" baseline="-25000" dirty="0"/>
              <a:t>m2</a:t>
            </a:r>
          </a:p>
        </p:txBody>
      </p:sp>
      <p:sp>
        <p:nvSpPr>
          <p:cNvPr id="20" name="Textfeld 19"/>
          <p:cNvSpPr txBox="1"/>
          <p:nvPr/>
        </p:nvSpPr>
        <p:spPr>
          <a:xfrm flipH="1">
            <a:off x="5583772" y="2988055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r1.m1</a:t>
            </a:r>
          </a:p>
        </p:txBody>
      </p:sp>
      <p:sp>
        <p:nvSpPr>
          <p:cNvPr id="21" name="Textfeld 20"/>
          <p:cNvSpPr txBox="1"/>
          <p:nvPr/>
        </p:nvSpPr>
        <p:spPr>
          <a:xfrm flipH="1">
            <a:off x="5519544" y="4447424"/>
            <a:ext cx="1121565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r2.m'</a:t>
            </a:r>
            <a:r>
              <a:rPr lang="de-DE" baseline="-25000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 flipH="1">
            <a:off x="7792705" y="4368170"/>
            <a:ext cx="1121565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r1,m'</a:t>
            </a:r>
            <a:r>
              <a:rPr lang="de-DE" baseline="-25000" dirty="0"/>
              <a:t>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9C592-FE28-488B-A77B-23D6CE9DF482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966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Verification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8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8062664" cy="4343400"/>
              </a:xfrm>
            </p:spPr>
            <p:txBody>
              <a:bodyPr/>
              <a:lstStyle/>
              <a:p>
                <a:r>
                  <a:rPr lang="en-GB" noProof="0" dirty="0"/>
                  <a:t>How can we prove that two rule applications are always parallel independent?</a:t>
                </a:r>
              </a:p>
              <a:p>
                <a:r>
                  <a:rPr lang="en-GB" noProof="0" dirty="0"/>
                  <a:t>Model checking: </a:t>
                </a:r>
              </a:p>
              <a:p>
                <a:pPr lvl="1"/>
                <a:r>
                  <a:rPr lang="en-GB" noProof="0" dirty="0"/>
                  <a:t>If rule 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is applicable, then 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is applicable in the next step, and vice versa:</a:t>
                </a:r>
              </a:p>
              <a:p>
                <a:pPr marL="457200" lvl="1" indent="0">
                  <a:buNone/>
                </a:pPr>
                <a:r>
                  <a:rPr lang="en-GB" noProof="0" dirty="0"/>
                  <a:t>     □ ((L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GB" noProof="0"/>
                      <m:t>○</m:t>
                    </m:r>
                  </m:oMath>
                </a14:m>
                <a:r>
                  <a:rPr lang="en-GB" noProof="0" dirty="0"/>
                  <a:t> L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)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(L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GB" noProof="0"/>
                      <m:t>○</m:t>
                    </m:r>
                    <m:r>
                      <a:rPr lang="en-GB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L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))</a:t>
                </a:r>
              </a:p>
              <a:p>
                <a:pPr marL="457200" lvl="1" indent="0">
                  <a:buNone/>
                </a:pPr>
                <a:r>
                  <a:rPr lang="en-GB" noProof="0" dirty="0"/>
                  <a:t>      Does this formula express parallel independence?</a:t>
                </a:r>
              </a:p>
              <a:p>
                <a:r>
                  <a:rPr lang="en-GB" noProof="0" dirty="0"/>
                  <a:t>Sufficient criteria:</a:t>
                </a:r>
              </a:p>
              <a:p>
                <a:pPr lvl="1"/>
                <a:r>
                  <a:rPr lang="en-GB" noProof="0" dirty="0"/>
                  <a:t>Rule 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only deletes what rule 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does not need and vice versa.</a:t>
                </a:r>
              </a:p>
              <a:p>
                <a:pPr lvl="1"/>
                <a:r>
                  <a:rPr lang="en-GB" noProof="0" dirty="0"/>
                  <a:t>Rule 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only creates what rule 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does not forbid and vice versa. </a:t>
                </a:r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9" name="Inhaltsplatzhalt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8062664" cy="4343400"/>
              </a:xfrm>
              <a:blipFill>
                <a:blip r:embed="rId3"/>
                <a:stretch>
                  <a:fillRect l="-1059" t="-983" r="-9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624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983" y="332656"/>
            <a:ext cx="7772400" cy="1143000"/>
          </a:xfrm>
        </p:spPr>
        <p:txBody>
          <a:bodyPr/>
          <a:lstStyle/>
          <a:p>
            <a:r>
              <a:rPr lang="en-GB" noProof="0" dirty="0"/>
              <a:t>Example: Parallel independent rule applications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2015179"/>
          </a:xfrm>
        </p:spPr>
        <p:txBody>
          <a:bodyPr/>
          <a:lstStyle/>
          <a:p>
            <a:r>
              <a:rPr lang="en-GB" noProof="0" dirty="0"/>
              <a:t>Two applications of the rule </a:t>
            </a:r>
            <a:r>
              <a:rPr lang="en-GB" i="1" noProof="0" dirty="0"/>
              <a:t>extend</a:t>
            </a:r>
            <a:r>
              <a:rPr lang="en-GB" noProof="0" dirty="0"/>
              <a:t> are parallel independent of each other.</a:t>
            </a:r>
          </a:p>
          <a:p>
            <a:pPr lvl="1"/>
            <a:r>
              <a:rPr lang="en-GB" noProof="0" dirty="0"/>
              <a:t>Prerequisite: There are two different matches. </a:t>
            </a:r>
          </a:p>
          <a:p>
            <a:pPr lvl="1"/>
            <a:r>
              <a:rPr lang="en-GB" noProof="0" dirty="0"/>
              <a:t>If the rule is </a:t>
            </a:r>
            <a:r>
              <a:rPr lang="en-GB" noProof="0" dirty="0" err="1"/>
              <a:t>applicableat</a:t>
            </a:r>
            <a:r>
              <a:rPr lang="en-GB" noProof="0" dirty="0"/>
              <a:t> both matches, the applications can be performed simultaneously or in any order. </a:t>
            </a:r>
          </a:p>
          <a:p>
            <a:pPr lvl="1"/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67008" t="5901" r="4704" b="62600"/>
          <a:stretch/>
        </p:blipFill>
        <p:spPr>
          <a:xfrm>
            <a:off x="5940152" y="3857275"/>
            <a:ext cx="1631137" cy="22387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1084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93383"/>
            <a:ext cx="7772400" cy="1143000"/>
          </a:xfrm>
        </p:spPr>
        <p:txBody>
          <a:bodyPr/>
          <a:lstStyle/>
          <a:p>
            <a:r>
              <a:rPr lang="en-GB" noProof="0" dirty="0"/>
              <a:t>Definition: Parallel independent rule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40321" y="1888937"/>
                <a:ext cx="7772400" cy="3988335"/>
              </a:xfrm>
            </p:spPr>
            <p:txBody>
              <a:bodyPr/>
              <a:lstStyle/>
              <a:p>
                <a:r>
                  <a:rPr lang="en-GB" noProof="0" dirty="0"/>
                  <a:t>Given: two rules 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= (L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en-GB" noProof="0" dirty="0"/>
                  <a:t> K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noProof="0" dirty="0"/>
                  <a:t> 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) and                     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= (L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en-GB" noProof="0" dirty="0"/>
                  <a:t> K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noProof="0" dirty="0"/>
                  <a:t> 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) </a:t>
                </a:r>
              </a:p>
              <a:p>
                <a:r>
                  <a:rPr lang="en-GB" noProof="0" dirty="0"/>
                  <a:t>Two transformation steps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r1,m1</a:t>
                </a:r>
                <a:r>
                  <a:rPr lang="en-GB" noProof="0" dirty="0"/>
                  <a:t> H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           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r2,m2</a:t>
                </a:r>
                <a:r>
                  <a:rPr lang="en-GB" noProof="0" dirty="0"/>
                  <a:t> H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are parallel independent, if          </a:t>
                </a:r>
              </a:p>
              <a:p>
                <a:pPr lvl="1"/>
                <a:r>
                  <a:rPr lang="en-GB" noProof="0" dirty="0"/>
                  <a:t> their matches m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m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overlap only in those graph elements of r1 and r2 that are to be preserved.</a:t>
                </a:r>
              </a:p>
              <a:p>
                <a:pPr lvl="1"/>
                <a:r>
                  <a:rPr lang="en-GB" noProof="0" dirty="0"/>
                  <a:t>Formally: m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(L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m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(L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noProof="0" dirty="0"/>
                  <a:t> m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(K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m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(K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) </a:t>
                </a:r>
              </a:p>
              <a:p>
                <a:pPr lvl="1"/>
                <a:endParaRPr lang="en-GB" noProof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</a:rPr>
                  <a:t>Note: This definition does not cover negative application conditions.</a:t>
                </a:r>
              </a:p>
              <a:p>
                <a:endParaRPr lang="en-GB" noProof="0" dirty="0"/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321" y="1888937"/>
                <a:ext cx="7772400" cy="3988335"/>
              </a:xfrm>
              <a:blipFill>
                <a:blip r:embed="rId3"/>
                <a:stretch>
                  <a:fillRect l="-1020" t="-10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7403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93383"/>
            <a:ext cx="8278688" cy="1143000"/>
          </a:xfrm>
        </p:spPr>
        <p:txBody>
          <a:bodyPr/>
          <a:lstStyle/>
          <a:p>
            <a:r>
              <a:rPr lang="en-GB" noProof="0" dirty="0"/>
              <a:t>Characterization: Parallel independent control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40320" y="1888937"/>
                <a:ext cx="7855479" cy="2257531"/>
              </a:xfrm>
            </p:spPr>
            <p:txBody>
              <a:bodyPr/>
              <a:lstStyle/>
              <a:p>
                <a:r>
                  <a:rPr lang="en-GB" noProof="0" dirty="0"/>
                  <a:t>Two transformation steps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r1,m1</a:t>
                </a:r>
                <a:r>
                  <a:rPr lang="en-GB" noProof="0" dirty="0"/>
                  <a:t> H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            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r2,m2</a:t>
                </a:r>
                <a:r>
                  <a:rPr lang="en-GB" noProof="0" dirty="0"/>
                  <a:t> H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are parallel independent </a:t>
                </a:r>
                <a:r>
                  <a:rPr lang="en-GB" noProof="0" dirty="0" err="1"/>
                  <a:t>iff</a:t>
                </a:r>
                <a:r>
                  <a:rPr lang="en-GB" noProof="0" dirty="0"/>
                  <a:t>     </a:t>
                </a:r>
                <a:endParaRPr lang="en-GB" noProof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</a:rPr>
                  <a:t>there are matches m1': L1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</a:rPr>
                  <a:t> H2 and m2': L2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</a:rPr>
                  <a:t> H1 such that m1'(x) = m1(x) for all x in L1 and m2'(y) = m2(y) for all y in L2.</a:t>
                </a:r>
              </a:p>
              <a:p>
                <a:endParaRPr lang="en-GB" noProof="0" dirty="0"/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320" y="1888937"/>
                <a:ext cx="7855479" cy="2257531"/>
              </a:xfrm>
              <a:blipFill>
                <a:blip r:embed="rId3"/>
                <a:stretch>
                  <a:fillRect l="-1009" t="-1892" r="-6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51853" y="4178026"/>
            <a:ext cx="4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38310" y="4162375"/>
            <a:ext cx="50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85416" y="4162376"/>
            <a:ext cx="44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8869" y="5675905"/>
            <a:ext cx="4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461989" y="5675905"/>
            <a:ext cx="4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D1</a:t>
            </a:r>
          </a:p>
        </p:txBody>
      </p:sp>
      <p:cxnSp>
        <p:nvCxnSpPr>
          <p:cNvPr id="13" name="Gerade Verbindung mit Pfeil 12"/>
          <p:cNvCxnSpPr>
            <a:stCxn id="8" idx="1"/>
            <a:endCxn id="7" idx="3"/>
          </p:cNvCxnSpPr>
          <p:nvPr/>
        </p:nvCxnSpPr>
        <p:spPr>
          <a:xfrm flipH="1">
            <a:off x="1039959" y="4347041"/>
            <a:ext cx="1398351" cy="15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3"/>
            <a:endCxn id="9" idx="1"/>
          </p:cNvCxnSpPr>
          <p:nvPr/>
        </p:nvCxnSpPr>
        <p:spPr>
          <a:xfrm>
            <a:off x="2939913" y="4347041"/>
            <a:ext cx="124550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1"/>
            <a:endCxn id="10" idx="3"/>
          </p:cNvCxnSpPr>
          <p:nvPr/>
        </p:nvCxnSpPr>
        <p:spPr>
          <a:xfrm flipH="1">
            <a:off x="1036975" y="5860571"/>
            <a:ext cx="14250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3"/>
            <a:endCxn id="31" idx="1"/>
          </p:cNvCxnSpPr>
          <p:nvPr/>
        </p:nvCxnSpPr>
        <p:spPr>
          <a:xfrm flipV="1">
            <a:off x="2950789" y="5852282"/>
            <a:ext cx="1549490" cy="8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7" idx="2"/>
            <a:endCxn id="10" idx="0"/>
          </p:cNvCxnSpPr>
          <p:nvPr/>
        </p:nvCxnSpPr>
        <p:spPr>
          <a:xfrm flipH="1">
            <a:off x="792922" y="4547358"/>
            <a:ext cx="2984" cy="1128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586464" y="4557477"/>
            <a:ext cx="1" cy="1142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31" idx="0"/>
          </p:cNvCxnSpPr>
          <p:nvPr/>
        </p:nvCxnSpPr>
        <p:spPr>
          <a:xfrm>
            <a:off x="4339207" y="4578669"/>
            <a:ext cx="330766" cy="1088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716302" y="4168431"/>
            <a:ext cx="45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L2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548458" y="4161901"/>
            <a:ext cx="47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352434" y="4168431"/>
            <a:ext cx="48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R2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00279" y="5667616"/>
            <a:ext cx="33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617365" y="5684610"/>
            <a:ext cx="5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328260" y="5695752"/>
            <a:ext cx="51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H2</a:t>
            </a:r>
          </a:p>
        </p:txBody>
      </p:sp>
      <p:cxnSp>
        <p:nvCxnSpPr>
          <p:cNvPr id="34" name="Gerade Verbindung mit Pfeil 33"/>
          <p:cNvCxnSpPr>
            <a:stCxn id="29" idx="1"/>
            <a:endCxn id="28" idx="3"/>
          </p:cNvCxnSpPr>
          <p:nvPr/>
        </p:nvCxnSpPr>
        <p:spPr>
          <a:xfrm flipH="1">
            <a:off x="5176135" y="4346567"/>
            <a:ext cx="1372323" cy="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9" idx="3"/>
            <a:endCxn id="30" idx="1"/>
          </p:cNvCxnSpPr>
          <p:nvPr/>
        </p:nvCxnSpPr>
        <p:spPr>
          <a:xfrm>
            <a:off x="7020272" y="4346567"/>
            <a:ext cx="1332162" cy="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32" idx="1"/>
            <a:endCxn id="31" idx="3"/>
          </p:cNvCxnSpPr>
          <p:nvPr/>
        </p:nvCxnSpPr>
        <p:spPr>
          <a:xfrm flipH="1" flipV="1">
            <a:off x="4839667" y="5852282"/>
            <a:ext cx="1777698" cy="1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2" idx="3"/>
            <a:endCxn id="33" idx="1"/>
          </p:cNvCxnSpPr>
          <p:nvPr/>
        </p:nvCxnSpPr>
        <p:spPr>
          <a:xfrm>
            <a:off x="7164287" y="5869276"/>
            <a:ext cx="1163973" cy="11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31" idx="0"/>
          </p:cNvCxnSpPr>
          <p:nvPr/>
        </p:nvCxnSpPr>
        <p:spPr>
          <a:xfrm flipH="1">
            <a:off x="4669973" y="4557477"/>
            <a:ext cx="185519" cy="1110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6753481" y="4557477"/>
            <a:ext cx="1" cy="1148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0" idx="2"/>
            <a:endCxn id="33" idx="0"/>
          </p:cNvCxnSpPr>
          <p:nvPr/>
        </p:nvCxnSpPr>
        <p:spPr>
          <a:xfrm flipH="1">
            <a:off x="8583713" y="4537763"/>
            <a:ext cx="12087" cy="1157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 flipH="1">
            <a:off x="4736735" y="5042258"/>
            <a:ext cx="56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m2</a:t>
            </a:r>
          </a:p>
        </p:txBody>
      </p:sp>
      <p:cxnSp>
        <p:nvCxnSpPr>
          <p:cNvPr id="78" name="Gerade Verbindung mit Pfeil 77"/>
          <p:cNvCxnSpPr/>
          <p:nvPr/>
        </p:nvCxnSpPr>
        <p:spPr>
          <a:xfrm flipH="1">
            <a:off x="1051359" y="4511317"/>
            <a:ext cx="3720204" cy="11944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feld 137"/>
          <p:cNvSpPr txBox="1"/>
          <p:nvPr/>
        </p:nvSpPr>
        <p:spPr>
          <a:xfrm flipH="1">
            <a:off x="2911461" y="4667036"/>
            <a:ext cx="61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m2‘</a:t>
            </a:r>
          </a:p>
        </p:txBody>
      </p:sp>
      <p:sp>
        <p:nvSpPr>
          <p:cNvPr id="139" name="Textfeld 138"/>
          <p:cNvSpPr txBox="1"/>
          <p:nvPr/>
        </p:nvSpPr>
        <p:spPr>
          <a:xfrm flipH="1">
            <a:off x="3607659" y="5480733"/>
            <a:ext cx="42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148" name="Textfeld 147"/>
          <p:cNvSpPr txBox="1"/>
          <p:nvPr/>
        </p:nvSpPr>
        <p:spPr>
          <a:xfrm flipH="1">
            <a:off x="4102031" y="5025103"/>
            <a:ext cx="5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m1</a:t>
            </a:r>
          </a:p>
        </p:txBody>
      </p:sp>
      <p:sp>
        <p:nvSpPr>
          <p:cNvPr id="42" name="Textfeld 41"/>
          <p:cNvSpPr txBox="1"/>
          <p:nvPr/>
        </p:nvSpPr>
        <p:spPr>
          <a:xfrm flipH="1">
            <a:off x="3518743" y="3920987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 flipH="1">
            <a:off x="7533184" y="5480733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 flipH="1">
            <a:off x="7505700" y="3963414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 flipH="1">
            <a:off x="1568223" y="5491239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 flipH="1">
            <a:off x="1497197" y="3952707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 flipH="1">
            <a:off x="5663142" y="3956094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 flipH="1">
            <a:off x="5684025" y="5455279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4500279" y="4511317"/>
            <a:ext cx="3888145" cy="11944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 flipH="1">
            <a:off x="5737826" y="4613966"/>
            <a:ext cx="61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m1‘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9048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156" y="332656"/>
            <a:ext cx="8062664" cy="1143000"/>
          </a:xfrm>
        </p:spPr>
        <p:txBody>
          <a:bodyPr/>
          <a:lstStyle/>
          <a:p>
            <a:r>
              <a:rPr lang="en-GB" noProof="0" dirty="0"/>
              <a:t>Example: Parallel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98982" y="1460619"/>
                <a:ext cx="8134672" cy="2012005"/>
              </a:xfrm>
            </p:spPr>
            <p:txBody>
              <a:bodyPr/>
              <a:lstStyle/>
              <a:p>
                <a:r>
                  <a:rPr lang="en-GB" noProof="0" dirty="0"/>
                  <a:t>We consider all pairs (</a:t>
                </a:r>
                <a:r>
                  <a:rPr lang="en-GB" noProof="0" dirty="0" err="1"/>
                  <a:t>r,s</a:t>
                </a:r>
                <a:r>
                  <a:rPr lang="en-GB" noProof="0" dirty="0"/>
                  <a:t>) of </a:t>
                </a:r>
                <a:r>
                  <a:rPr lang="en-GB" i="1" noProof="0" dirty="0"/>
                  <a:t>get</a:t>
                </a:r>
                <a:r>
                  <a:rPr lang="en-GB" noProof="0" dirty="0"/>
                  <a:t> and </a:t>
                </a:r>
                <a:r>
                  <a:rPr lang="en-GB" i="1" noProof="0" dirty="0"/>
                  <a:t>extend</a:t>
                </a:r>
                <a:r>
                  <a:rPr lang="en-GB" noProof="0" dirty="0"/>
                  <a:t>:</a:t>
                </a:r>
              </a:p>
              <a:p>
                <a:pPr lvl="1"/>
                <a:r>
                  <a:rPr lang="en-GB" noProof="0" dirty="0"/>
                  <a:t>(</a:t>
                </a:r>
                <a:r>
                  <a:rPr lang="en-GB" noProof="0" dirty="0" err="1"/>
                  <a:t>get,get</a:t>
                </a:r>
                <a:r>
                  <a:rPr lang="en-GB" noProof="0" dirty="0"/>
                  <a:t>), (</a:t>
                </a:r>
                <a:r>
                  <a:rPr lang="en-GB" noProof="0" dirty="0" err="1"/>
                  <a:t>get,extend</a:t>
                </a:r>
                <a:r>
                  <a:rPr lang="en-GB" noProof="0" dirty="0"/>
                  <a:t>), (</a:t>
                </a:r>
                <a:r>
                  <a:rPr lang="en-GB" noProof="0" dirty="0" err="1"/>
                  <a:t>extend,get</a:t>
                </a:r>
                <a:r>
                  <a:rPr lang="en-GB" noProof="0" dirty="0"/>
                  <a:t>)</a:t>
                </a:r>
              </a:p>
              <a:p>
                <a:r>
                  <a:rPr lang="en-GB" noProof="0" dirty="0"/>
                  <a:t>Given a rule pair (</a:t>
                </a:r>
                <a:r>
                  <a:rPr lang="en-GB" noProof="0" dirty="0" err="1"/>
                  <a:t>r,s</a:t>
                </a:r>
                <a:r>
                  <a:rPr lang="en-GB" noProof="0" dirty="0"/>
                  <a:t>), there is a pair of rule applications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</a:t>
                </a:r>
                <a:r>
                  <a:rPr lang="en-GB" noProof="0" dirty="0"/>
                  <a:t> H1 and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s</a:t>
                </a:r>
                <a:r>
                  <a:rPr lang="en-GB" noProof="0" dirty="0"/>
                  <a:t> H2,</a:t>
                </a:r>
              </a:p>
              <a:p>
                <a:pPr lvl="1"/>
                <a:r>
                  <a:rPr lang="en-GB" noProof="0" dirty="0"/>
                  <a:t>which is parallel independent?</a:t>
                </a:r>
              </a:p>
              <a:p>
                <a:pPr lvl="1"/>
                <a:r>
                  <a:rPr lang="en-GB" noProof="0" dirty="0"/>
                  <a:t>that is parallel dependent?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982" y="1460619"/>
                <a:ext cx="8134672" cy="2012005"/>
              </a:xfrm>
              <a:blipFill>
                <a:blip r:embed="rId3"/>
                <a:stretch>
                  <a:fillRect l="-1049" t="-2121" r="-975" b="-230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39534" t="5901" r="4704" b="62600"/>
          <a:stretch/>
        </p:blipFill>
        <p:spPr>
          <a:xfrm>
            <a:off x="3059832" y="3881584"/>
            <a:ext cx="3215313" cy="22387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6979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28992" cy="1143000"/>
          </a:xfrm>
        </p:spPr>
        <p:txBody>
          <a:bodyPr/>
          <a:lstStyle/>
          <a:p>
            <a:r>
              <a:rPr lang="en-GB" noProof="0" dirty="0"/>
              <a:t>Example: Sequential independence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8378" y="1412776"/>
            <a:ext cx="7846640" cy="2409304"/>
          </a:xfrm>
        </p:spPr>
        <p:txBody>
          <a:bodyPr/>
          <a:lstStyle/>
          <a:p>
            <a:r>
              <a:rPr lang="en-GB" noProof="0" dirty="0"/>
              <a:t>An application of rule </a:t>
            </a:r>
            <a:r>
              <a:rPr lang="en-GB" i="1" noProof="0" dirty="0"/>
              <a:t>get</a:t>
            </a:r>
            <a:r>
              <a:rPr lang="en-GB" noProof="0" dirty="0"/>
              <a:t> is sequentially dependent on an application of rule </a:t>
            </a:r>
            <a:r>
              <a:rPr lang="en-GB" i="1" noProof="0" dirty="0"/>
              <a:t>extend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>An application of </a:t>
            </a:r>
            <a:r>
              <a:rPr lang="en-GB" i="0" noProof="0" dirty="0"/>
              <a:t>get</a:t>
            </a:r>
            <a:r>
              <a:rPr lang="en-GB" noProof="0" dirty="0"/>
              <a:t> never affects an application of </a:t>
            </a:r>
            <a:r>
              <a:rPr lang="en-GB" i="0" noProof="0" dirty="0"/>
              <a:t>extend</a:t>
            </a:r>
            <a:r>
              <a:rPr lang="en-GB" noProof="0" dirty="0"/>
              <a:t>, but an application of </a:t>
            </a:r>
            <a:r>
              <a:rPr lang="en-GB" i="0" noProof="0" dirty="0"/>
              <a:t>extend</a:t>
            </a:r>
            <a:r>
              <a:rPr lang="en-GB" noProof="0" dirty="0"/>
              <a:t> can affect an application of </a:t>
            </a:r>
            <a:r>
              <a:rPr lang="en-GB" i="0" noProof="0" dirty="0"/>
              <a:t>get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>Applications of </a:t>
            </a:r>
            <a:r>
              <a:rPr lang="en-GB" i="0" noProof="0" dirty="0"/>
              <a:t>get</a:t>
            </a:r>
            <a:r>
              <a:rPr lang="en-GB" noProof="0" dirty="0"/>
              <a:t> and </a:t>
            </a:r>
            <a:r>
              <a:rPr lang="en-GB" i="0" noProof="0" dirty="0"/>
              <a:t>extend</a:t>
            </a:r>
            <a:r>
              <a:rPr lang="en-GB" noProof="0" dirty="0"/>
              <a:t>, whose matches do not overlap, are sequentially independent.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39534" t="5901" r="4704" b="62600"/>
          <a:stretch/>
        </p:blipFill>
        <p:spPr>
          <a:xfrm>
            <a:off x="3275856" y="3929651"/>
            <a:ext cx="3215313" cy="22387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9350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93383"/>
            <a:ext cx="8458200" cy="1143000"/>
          </a:xfrm>
        </p:spPr>
        <p:txBody>
          <a:bodyPr/>
          <a:lstStyle/>
          <a:p>
            <a:r>
              <a:rPr lang="en-GB" noProof="0" dirty="0"/>
              <a:t>Definition: Sequentially independent rule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40320" y="1844825"/>
                <a:ext cx="7936135" cy="4032448"/>
              </a:xfrm>
            </p:spPr>
            <p:txBody>
              <a:bodyPr/>
              <a:lstStyle/>
              <a:p>
                <a:r>
                  <a:rPr lang="en-GB" noProof="0" dirty="0"/>
                  <a:t>Given two rules r1 = (L1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en-GB" noProof="0" dirty="0"/>
                  <a:t> K1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noProof="0" dirty="0"/>
                  <a:t> R1) and                    r2 = (L2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en-GB" noProof="0" dirty="0"/>
                  <a:t> K2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noProof="0" dirty="0"/>
                  <a:t> R2) </a:t>
                </a:r>
              </a:p>
              <a:p>
                <a:r>
                  <a:rPr lang="en-GB" noProof="0" dirty="0"/>
                  <a:t>Transformation step t1: G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r1,m1</a:t>
                </a:r>
                <a:r>
                  <a:rPr lang="en-GB" noProof="0" dirty="0"/>
                  <a:t> H is sequentially </a:t>
                </a:r>
                <a:r>
                  <a:rPr lang="en-GB" noProof="0" dirty="0" err="1"/>
                  <a:t>indpendent</a:t>
                </a:r>
                <a:r>
                  <a:rPr lang="en-GB" noProof="0" dirty="0"/>
                  <a:t> from step t2: H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r2,m2</a:t>
                </a:r>
                <a:r>
                  <a:rPr lang="en-GB" noProof="0" dirty="0"/>
                  <a:t> X if          </a:t>
                </a:r>
              </a:p>
              <a:p>
                <a:pPr lvl="1"/>
                <a:r>
                  <a:rPr lang="en-GB" noProof="0" dirty="0"/>
                  <a:t> match m2 uses only graph elements of t1 to be preserved, i.e. t2 does not need anything that is created by t1,</a:t>
                </a:r>
              </a:p>
              <a:p>
                <a:pPr lvl="1"/>
                <a:r>
                  <a:rPr lang="en-GB" noProof="0" dirty="0"/>
                  <a:t>t2 does not delete anything that t1 uses or creates.</a:t>
                </a:r>
              </a:p>
              <a:p>
                <a:pPr lvl="1"/>
                <a:r>
                  <a:rPr lang="en-GB" noProof="0" dirty="0"/>
                  <a:t>Formally:</a:t>
                </a:r>
              </a:p>
              <a:p>
                <a:pPr lvl="2"/>
                <a:r>
                  <a:rPr lang="en-GB" noProof="0" dirty="0"/>
                  <a:t>Let n1: R1 </a:t>
                </a:r>
                <a:r>
                  <a:rPr lang="en-GB" noProof="0" dirty="0">
                    <a:sym typeface="Symbol" panose="05050102010706020507" pitchFamily="18" charset="2"/>
                  </a:rPr>
                  <a:t> </a:t>
                </a:r>
                <a:r>
                  <a:rPr lang="en-GB" noProof="0" dirty="0"/>
                  <a:t>H be the co-match of t1 with n1(x) = m1(x) for x in K1 </a:t>
                </a:r>
              </a:p>
              <a:p>
                <a:pPr lvl="2"/>
                <a:r>
                  <a:rPr lang="en-GB" noProof="0" dirty="0"/>
                  <a:t>n1(R1)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m2(L2)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noProof="0" dirty="0"/>
                  <a:t> n1(K1)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m2(K2) </a:t>
                </a:r>
                <a:endParaRPr lang="en-GB" noProof="0" dirty="0">
                  <a:ea typeface="Cambria Math" panose="02040503050406030204" pitchFamily="18" charset="0"/>
                </a:endParaRPr>
              </a:p>
              <a:p>
                <a:endParaRPr lang="en-GB" noProof="0" dirty="0"/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320" y="1844825"/>
                <a:ext cx="7936135" cy="4032448"/>
              </a:xfrm>
              <a:blipFill>
                <a:blip r:embed="rId2"/>
                <a:stretch>
                  <a:fillRect l="-998" t="-1059" b="-37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3258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93383"/>
            <a:ext cx="8278688" cy="1143000"/>
          </a:xfrm>
        </p:spPr>
        <p:txBody>
          <a:bodyPr/>
          <a:lstStyle/>
          <a:p>
            <a:r>
              <a:rPr lang="en-GB" noProof="0" dirty="0"/>
              <a:t>Characterization: Sequentially independent rule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20399"/>
                <a:ext cx="8352927" cy="2426070"/>
              </a:xfrm>
            </p:spPr>
            <p:txBody>
              <a:bodyPr/>
              <a:lstStyle/>
              <a:p>
                <a:r>
                  <a:rPr lang="en-GB" noProof="0" dirty="0"/>
                  <a:t>Two transformation steps t1: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r1,m1</a:t>
                </a:r>
                <a:r>
                  <a:rPr lang="en-GB" noProof="0" dirty="0"/>
                  <a:t> H and t2: H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r2,m2</a:t>
                </a:r>
                <a:r>
                  <a:rPr lang="en-GB" noProof="0" dirty="0"/>
                  <a:t> X are sequentially independent </a:t>
                </a:r>
                <a:r>
                  <a:rPr lang="en-GB" noProof="0" dirty="0" err="1"/>
                  <a:t>iff</a:t>
                </a:r>
                <a:r>
                  <a:rPr lang="en-GB" noProof="0" dirty="0"/>
                  <a:t> there is      </a:t>
                </a:r>
                <a:endParaRPr lang="en-GB" noProof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</a:rPr>
                  <a:t>a match m2': L2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</a:rPr>
                  <a:t> G with m2'(x) = m2(x) for all x in L2 and </a:t>
                </a:r>
              </a:p>
              <a:p>
                <a:pPr lvl="1"/>
                <a:r>
                  <a:rPr lang="en-GB" noProof="0" dirty="0">
                    <a:ea typeface="Cambria Math" panose="02040503050406030204" pitchFamily="18" charset="0"/>
                  </a:rPr>
                  <a:t>a co-match n1': R1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>
                    <a:ea typeface="Cambria Math" panose="02040503050406030204" pitchFamily="18" charset="0"/>
                  </a:rPr>
                  <a:t> X with n1'(x) = n1(x) for all x in R1.</a:t>
                </a:r>
              </a:p>
              <a:p>
                <a:pPr lvl="1"/>
                <a:endParaRPr lang="en-GB" noProof="0" dirty="0"/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20399"/>
                <a:ext cx="8352927" cy="2426070"/>
              </a:xfrm>
              <a:blipFill>
                <a:blip r:embed="rId3"/>
                <a:stretch>
                  <a:fillRect l="-1022" t="-1759" r="-1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51853" y="4178026"/>
            <a:ext cx="4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38310" y="4162375"/>
            <a:ext cx="50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85416" y="4162376"/>
            <a:ext cx="51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8869" y="5675905"/>
            <a:ext cx="4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461989" y="5675905"/>
            <a:ext cx="4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D1</a:t>
            </a:r>
          </a:p>
        </p:txBody>
      </p:sp>
      <p:cxnSp>
        <p:nvCxnSpPr>
          <p:cNvPr id="13" name="Gerade Verbindung mit Pfeil 12"/>
          <p:cNvCxnSpPr>
            <a:stCxn id="8" idx="1"/>
            <a:endCxn id="7" idx="3"/>
          </p:cNvCxnSpPr>
          <p:nvPr/>
        </p:nvCxnSpPr>
        <p:spPr>
          <a:xfrm flipH="1">
            <a:off x="1039959" y="4347041"/>
            <a:ext cx="1398351" cy="15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3"/>
            <a:endCxn id="9" idx="1"/>
          </p:cNvCxnSpPr>
          <p:nvPr/>
        </p:nvCxnSpPr>
        <p:spPr>
          <a:xfrm>
            <a:off x="2939913" y="4347041"/>
            <a:ext cx="124550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1"/>
            <a:endCxn id="10" idx="3"/>
          </p:cNvCxnSpPr>
          <p:nvPr/>
        </p:nvCxnSpPr>
        <p:spPr>
          <a:xfrm flipH="1">
            <a:off x="1036975" y="5860571"/>
            <a:ext cx="14250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3"/>
            <a:endCxn id="31" idx="1"/>
          </p:cNvCxnSpPr>
          <p:nvPr/>
        </p:nvCxnSpPr>
        <p:spPr>
          <a:xfrm flipV="1">
            <a:off x="2950789" y="5852282"/>
            <a:ext cx="1549490" cy="8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7" idx="2"/>
            <a:endCxn id="10" idx="0"/>
          </p:cNvCxnSpPr>
          <p:nvPr/>
        </p:nvCxnSpPr>
        <p:spPr>
          <a:xfrm flipH="1">
            <a:off x="792922" y="4547358"/>
            <a:ext cx="2984" cy="1128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586464" y="4557477"/>
            <a:ext cx="1" cy="1142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31" idx="0"/>
          </p:cNvCxnSpPr>
          <p:nvPr/>
        </p:nvCxnSpPr>
        <p:spPr>
          <a:xfrm>
            <a:off x="4339207" y="4578669"/>
            <a:ext cx="330766" cy="1088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716302" y="4168431"/>
            <a:ext cx="45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L2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548458" y="4161901"/>
            <a:ext cx="47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352434" y="4168431"/>
            <a:ext cx="48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R2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00279" y="5667616"/>
            <a:ext cx="33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617365" y="5684610"/>
            <a:ext cx="5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328260" y="5695752"/>
            <a:ext cx="51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X</a:t>
            </a:r>
          </a:p>
        </p:txBody>
      </p:sp>
      <p:cxnSp>
        <p:nvCxnSpPr>
          <p:cNvPr id="34" name="Gerade Verbindung mit Pfeil 33"/>
          <p:cNvCxnSpPr>
            <a:stCxn id="29" idx="1"/>
            <a:endCxn id="28" idx="3"/>
          </p:cNvCxnSpPr>
          <p:nvPr/>
        </p:nvCxnSpPr>
        <p:spPr>
          <a:xfrm flipH="1">
            <a:off x="5176135" y="4346567"/>
            <a:ext cx="1372323" cy="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9" idx="3"/>
            <a:endCxn id="30" idx="1"/>
          </p:cNvCxnSpPr>
          <p:nvPr/>
        </p:nvCxnSpPr>
        <p:spPr>
          <a:xfrm>
            <a:off x="7020272" y="4346567"/>
            <a:ext cx="1332162" cy="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32" idx="1"/>
            <a:endCxn id="31" idx="3"/>
          </p:cNvCxnSpPr>
          <p:nvPr/>
        </p:nvCxnSpPr>
        <p:spPr>
          <a:xfrm flipH="1" flipV="1">
            <a:off x="4839667" y="5852282"/>
            <a:ext cx="1777698" cy="1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2" idx="3"/>
            <a:endCxn id="33" idx="1"/>
          </p:cNvCxnSpPr>
          <p:nvPr/>
        </p:nvCxnSpPr>
        <p:spPr>
          <a:xfrm>
            <a:off x="7164287" y="5869276"/>
            <a:ext cx="1163973" cy="11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31" idx="0"/>
          </p:cNvCxnSpPr>
          <p:nvPr/>
        </p:nvCxnSpPr>
        <p:spPr>
          <a:xfrm flipH="1">
            <a:off x="4669973" y="4557477"/>
            <a:ext cx="185519" cy="1110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6753481" y="4557477"/>
            <a:ext cx="1" cy="1148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0" idx="2"/>
            <a:endCxn id="33" idx="0"/>
          </p:cNvCxnSpPr>
          <p:nvPr/>
        </p:nvCxnSpPr>
        <p:spPr>
          <a:xfrm flipH="1">
            <a:off x="8583713" y="4537763"/>
            <a:ext cx="12087" cy="1157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 flipH="1">
            <a:off x="4736735" y="5042258"/>
            <a:ext cx="56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m2</a:t>
            </a:r>
          </a:p>
        </p:txBody>
      </p:sp>
      <p:cxnSp>
        <p:nvCxnSpPr>
          <p:cNvPr id="78" name="Gerade Verbindung mit Pfeil 77"/>
          <p:cNvCxnSpPr/>
          <p:nvPr/>
        </p:nvCxnSpPr>
        <p:spPr>
          <a:xfrm flipH="1">
            <a:off x="971600" y="4511317"/>
            <a:ext cx="3799963" cy="11944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feld 137"/>
          <p:cNvSpPr txBox="1"/>
          <p:nvPr/>
        </p:nvSpPr>
        <p:spPr>
          <a:xfrm flipH="1">
            <a:off x="2994228" y="4652130"/>
            <a:ext cx="61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m2'</a:t>
            </a:r>
          </a:p>
        </p:txBody>
      </p:sp>
      <p:sp>
        <p:nvSpPr>
          <p:cNvPr id="148" name="Textfeld 147"/>
          <p:cNvSpPr txBox="1"/>
          <p:nvPr/>
        </p:nvSpPr>
        <p:spPr>
          <a:xfrm flipH="1">
            <a:off x="4102031" y="5025103"/>
            <a:ext cx="5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n1</a:t>
            </a:r>
          </a:p>
        </p:txBody>
      </p:sp>
      <p:sp>
        <p:nvSpPr>
          <p:cNvPr id="41" name="Textfeld 40"/>
          <p:cNvSpPr txBox="1"/>
          <p:nvPr/>
        </p:nvSpPr>
        <p:spPr>
          <a:xfrm flipH="1">
            <a:off x="3607659" y="5480733"/>
            <a:ext cx="42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 flipH="1">
            <a:off x="3518743" y="3920987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 flipH="1">
            <a:off x="7533184" y="5480733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 flipH="1">
            <a:off x="7505700" y="3963414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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 flipH="1">
            <a:off x="1568223" y="5491239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 flipH="1">
            <a:off x="1497197" y="3952707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 flipH="1">
            <a:off x="5663142" y="3956094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 flipH="1">
            <a:off x="5684025" y="5455279"/>
            <a:ext cx="4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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4572001" y="4437112"/>
            <a:ext cx="3886199" cy="12686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 flipH="1">
            <a:off x="5875629" y="4600637"/>
            <a:ext cx="61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n1'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465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143000"/>
          </a:xfrm>
        </p:spPr>
        <p:txBody>
          <a:bodyPr/>
          <a:lstStyle/>
          <a:p>
            <a:r>
              <a:rPr lang="en-GB" noProof="0" dirty="0"/>
              <a:t>Example: Sequential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12777"/>
                <a:ext cx="8134672" cy="2351828"/>
              </a:xfrm>
            </p:spPr>
            <p:txBody>
              <a:bodyPr/>
              <a:lstStyle/>
              <a:p>
                <a:r>
                  <a:rPr lang="en-GB" noProof="0" dirty="0"/>
                  <a:t>We consider all pairs (</a:t>
                </a:r>
                <a:r>
                  <a:rPr lang="en-GB" noProof="0" dirty="0" err="1"/>
                  <a:t>r,s</a:t>
                </a:r>
                <a:r>
                  <a:rPr lang="en-GB" noProof="0" dirty="0"/>
                  <a:t>) of rules </a:t>
                </a:r>
                <a:r>
                  <a:rPr lang="en-GB" i="1" noProof="0" dirty="0"/>
                  <a:t>get</a:t>
                </a:r>
                <a:r>
                  <a:rPr lang="en-GB" noProof="0" dirty="0"/>
                  <a:t> and </a:t>
                </a:r>
                <a:r>
                  <a:rPr lang="en-GB" i="1" noProof="0" dirty="0"/>
                  <a:t>extend</a:t>
                </a:r>
                <a:r>
                  <a:rPr lang="en-GB" noProof="0" dirty="0"/>
                  <a:t>:</a:t>
                </a:r>
              </a:p>
              <a:p>
                <a:pPr lvl="1"/>
                <a:r>
                  <a:rPr lang="en-GB" noProof="0" dirty="0"/>
                  <a:t>(</a:t>
                </a:r>
                <a:r>
                  <a:rPr lang="en-GB" noProof="0" dirty="0" err="1"/>
                  <a:t>get,get</a:t>
                </a:r>
                <a:r>
                  <a:rPr lang="en-GB" noProof="0" dirty="0"/>
                  <a:t>), (</a:t>
                </a:r>
                <a:r>
                  <a:rPr lang="en-GB" noProof="0" dirty="0" err="1"/>
                  <a:t>get,extend</a:t>
                </a:r>
                <a:r>
                  <a:rPr lang="en-GB" noProof="0" dirty="0"/>
                  <a:t>), (</a:t>
                </a:r>
                <a:r>
                  <a:rPr lang="en-GB" noProof="0" dirty="0" err="1"/>
                  <a:t>extend,get</a:t>
                </a:r>
                <a:r>
                  <a:rPr lang="en-GB" noProof="0" dirty="0"/>
                  <a:t>)</a:t>
                </a:r>
              </a:p>
              <a:p>
                <a:r>
                  <a:rPr lang="en-GB" noProof="0" dirty="0"/>
                  <a:t>Given a rule pair (</a:t>
                </a:r>
                <a:r>
                  <a:rPr lang="en-GB" noProof="0" dirty="0" err="1"/>
                  <a:t>r,s</a:t>
                </a:r>
                <a:r>
                  <a:rPr lang="en-GB" noProof="0" dirty="0"/>
                  <a:t>), is there a sequence of rule applications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</a:t>
                </a:r>
                <a:r>
                  <a:rPr lang="en-GB" noProof="0" dirty="0"/>
                  <a:t> H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s</a:t>
                </a:r>
                <a:r>
                  <a:rPr lang="en-GB" noProof="0" dirty="0"/>
                  <a:t> X,</a:t>
                </a:r>
              </a:p>
              <a:p>
                <a:pPr lvl="1"/>
                <a:r>
                  <a:rPr lang="en-GB" noProof="0" dirty="0"/>
                  <a:t>that is sequentially independent?</a:t>
                </a:r>
              </a:p>
              <a:p>
                <a:pPr lvl="1"/>
                <a:r>
                  <a:rPr lang="en-GB" noProof="0" dirty="0"/>
                  <a:t>that is sequentially dependent?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12777"/>
                <a:ext cx="8134672" cy="2351828"/>
              </a:xfrm>
              <a:blipFill>
                <a:blip r:embed="rId3"/>
                <a:stretch>
                  <a:fillRect l="-1049" t="-1813" b="-51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39534" t="5901" r="4704" b="62600"/>
          <a:stretch/>
        </p:blipFill>
        <p:spPr>
          <a:xfrm>
            <a:off x="3059832" y="3881584"/>
            <a:ext cx="3215313" cy="22387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71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noProof="0" dirty="0"/>
              <a:t>Definition: Graph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4760"/>
                <a:ext cx="8640960" cy="48114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A graph rule is a tuple r = (L, R, NAC</a:t>
                </a:r>
                <a:r>
                  <a:rPr lang="en-GB" noProof="0" dirty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L is a graph (the left</a:t>
                </a:r>
                <a:r>
                  <a:rPr lang="en-GB" noProof="0" dirty="0"/>
                  <a:t>-hand</a:t>
                </a:r>
                <a:r>
                  <a:rPr lang="en-GB" noProof="0" dirty="0">
                    <a:sym typeface="Wingdings" panose="05000000000000000000" pitchFamily="2" charset="2"/>
                  </a:rPr>
                  <a:t> side of the rule)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R is a graph (the right-hand side of the rule)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R is a graph (the graph part to be preserved)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R is a graph (the rule graph)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L \ 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R) is the graph part to be deleted (generally not a graph)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R \ 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R) is the graph part to be created (generally not a graph)</a:t>
                </a: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NAC is a set of negative application conditions</a:t>
                </a:r>
              </a:p>
              <a:p>
                <a:pPr lvl="2"/>
                <a:r>
                  <a:rPr lang="en-GB" noProof="0" dirty="0">
                    <a:sym typeface="Wingdings" panose="05000000000000000000" pitchFamily="2" charset="2"/>
                  </a:rPr>
                  <a:t>For all N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NAC: 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N</a:t>
                </a:r>
              </a:p>
              <a:p>
                <a:pPr lvl="2"/>
                <a:endParaRPr lang="en-GB" noProof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GB" noProof="0" dirty="0">
                    <a:sym typeface="Wingdings" panose="05000000000000000000" pitchFamily="2" charset="2"/>
                  </a:rPr>
                  <a:t>The Operators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</m:oMath>
                </a14:m>
                <a:r>
                  <a:rPr lang="en-GB" noProof="0" dirty="0">
                    <a:sym typeface="Wingdings" panose="05000000000000000000" pitchFamily="2" charset="2"/>
                  </a:rPr>
                  <a:t> and \ are defined component</a:t>
                </a:r>
                <a:r>
                  <a:rPr lang="en-GB" noProof="0" dirty="0"/>
                  <a:t>-wise</a:t>
                </a:r>
                <a:r>
                  <a:rPr lang="en-GB" noProof="0" dirty="0">
                    <a:sym typeface="Wingdings" panose="05000000000000000000" pitchFamily="2" charset="2"/>
                  </a:rPr>
                  <a:t> on the sets of nodes and edges. </a:t>
                </a:r>
              </a:p>
              <a:p>
                <a:pPr lvl="1"/>
                <a:endParaRPr lang="en-GB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4760"/>
                <a:ext cx="8640960" cy="4811416"/>
              </a:xfrm>
              <a:blipFill>
                <a:blip r:embed="rId4"/>
                <a:stretch>
                  <a:fillRect l="-1058" t="-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5389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bg1">
                    <a:lumMod val="50000"/>
                  </a:schemeClr>
                </a:solidFill>
              </a:rPr>
              <a:t>Parallel and sequential independence of rule  applications without NACs</a:t>
            </a:r>
          </a:p>
          <a:p>
            <a:r>
              <a:rPr lang="en-GB" noProof="0" dirty="0"/>
              <a:t>Properties:</a:t>
            </a:r>
          </a:p>
          <a:p>
            <a:pPr lvl="1"/>
            <a:r>
              <a:rPr lang="en-GB" noProof="0" dirty="0"/>
              <a:t>Independent rule applications can take place in any order. (Local Church Rosser)</a:t>
            </a:r>
          </a:p>
          <a:p>
            <a:pPr lvl="1"/>
            <a:r>
              <a:rPr lang="en-GB" noProof="0" dirty="0"/>
              <a:t>Independent rule applications can also take place in  parallel. (Parallelism theorem)</a:t>
            </a:r>
          </a:p>
          <a:p>
            <a:r>
              <a:rPr lang="en-GB" noProof="0" dirty="0"/>
              <a:t>Parallel and sequential independence of rule  applications with NACs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8120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1370"/>
            <a:ext cx="8494712" cy="1143000"/>
          </a:xfrm>
        </p:spPr>
        <p:txBody>
          <a:bodyPr/>
          <a:lstStyle/>
          <a:p>
            <a:r>
              <a:rPr lang="en-GB" noProof="0" dirty="0"/>
              <a:t>Local-Church-Rosser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9358"/>
                <a:ext cx="5489983" cy="4606642"/>
              </a:xfrm>
            </p:spPr>
            <p:txBody>
              <a:bodyPr/>
              <a:lstStyle/>
              <a:p>
                <a:pPr lvl="1"/>
                <a:r>
                  <a:rPr lang="en-GB" noProof="0" dirty="0"/>
                  <a:t>Given two transformation steps            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r1,m1</a:t>
                </a:r>
                <a:r>
                  <a:rPr lang="en-GB" noProof="0" dirty="0"/>
                  <a:t> H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: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r2,m2</a:t>
                </a:r>
                <a:r>
                  <a:rPr lang="en-GB" noProof="0" dirty="0"/>
                  <a:t> H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 </a:t>
                </a:r>
              </a:p>
              <a:p>
                <a:pPr lvl="1"/>
                <a:r>
                  <a:rPr lang="en-GB" noProof="0" dirty="0"/>
                  <a:t>If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are parallel independent, then there are </a:t>
                </a:r>
              </a:p>
              <a:p>
                <a:pPr lvl="2"/>
                <a:r>
                  <a:rPr lang="en-GB" noProof="0" dirty="0"/>
                  <a:t>a graph X and </a:t>
                </a:r>
              </a:p>
              <a:p>
                <a:pPr lvl="2"/>
                <a:r>
                  <a:rPr lang="en-GB" noProof="0" dirty="0"/>
                  <a:t>two transformation steps                 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': H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r2,m2'</a:t>
                </a:r>
                <a:r>
                  <a:rPr lang="en-GB" noProof="0" dirty="0"/>
                  <a:t> X and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': H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r1,m1'</a:t>
                </a:r>
                <a:r>
                  <a:rPr lang="en-GB" noProof="0" dirty="0"/>
                  <a:t> X such that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;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' and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;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' are  sequentially independent each. </a:t>
                </a:r>
              </a:p>
              <a:p>
                <a:pPr lvl="1"/>
                <a:r>
                  <a:rPr lang="en-GB" noProof="0" dirty="0"/>
                  <a:t>Given a sequentially independent sequence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;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', there is a sequentially independent sequence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;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', and t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t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are parallel independent.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9358"/>
                <a:ext cx="5489983" cy="4606642"/>
              </a:xfrm>
              <a:blipFill>
                <a:blip r:embed="rId3"/>
                <a:stretch>
                  <a:fillRect t="-529" r="-5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flipH="1">
            <a:off x="7101435" y="1847982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8" name="Textfeld 7"/>
          <p:cNvSpPr txBox="1"/>
          <p:nvPr/>
        </p:nvSpPr>
        <p:spPr>
          <a:xfrm flipH="1">
            <a:off x="5849660" y="2995635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</a:t>
            </a:r>
            <a:r>
              <a:rPr lang="de-DE" baseline="-25000" dirty="0"/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 flipH="1">
            <a:off x="8407906" y="2929628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</a:t>
            </a:r>
            <a:r>
              <a:rPr lang="de-DE" baseline="-25000" dirty="0"/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 flipH="1">
            <a:off x="7190105" y="4172546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11" name="Pfeil nach rechts 10"/>
          <p:cNvSpPr/>
          <p:nvPr/>
        </p:nvSpPr>
        <p:spPr>
          <a:xfrm rot="2347518">
            <a:off x="7514083" y="2429511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2357228">
            <a:off x="6224832" y="3631697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8065288">
            <a:off x="6215609" y="2486395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8065288">
            <a:off x="7531504" y="3570060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 flipH="1">
            <a:off x="8014196" y="2205051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</a:t>
            </a:r>
            <a:r>
              <a:rPr lang="de-DE" baseline="-25000" dirty="0"/>
              <a:t>2</a:t>
            </a:r>
            <a:r>
              <a:rPr lang="de-DE" dirty="0"/>
              <a:t>,m</a:t>
            </a:r>
            <a:r>
              <a:rPr lang="de-DE" baseline="-25000" dirty="0"/>
              <a:t>2</a:t>
            </a:r>
          </a:p>
        </p:txBody>
      </p:sp>
      <p:sp>
        <p:nvSpPr>
          <p:cNvPr id="16" name="Textfeld 15"/>
          <p:cNvSpPr txBox="1"/>
          <p:nvPr/>
        </p:nvSpPr>
        <p:spPr>
          <a:xfrm flipH="1">
            <a:off x="5940152" y="2233117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</a:t>
            </a:r>
            <a:r>
              <a:rPr lang="de-DE" baseline="-25000" dirty="0"/>
              <a:t>1</a:t>
            </a:r>
            <a:r>
              <a:rPr lang="de-DE" dirty="0"/>
              <a:t>,m</a:t>
            </a:r>
            <a:r>
              <a:rPr lang="de-DE" baseline="-25000" dirty="0"/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 flipH="1">
            <a:off x="5875924" y="3692486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</a:t>
            </a:r>
            <a:r>
              <a:rPr lang="de-DE" baseline="-25000" dirty="0"/>
              <a:t>2</a:t>
            </a:r>
            <a:r>
              <a:rPr lang="de-DE" dirty="0"/>
              <a:t>,m'</a:t>
            </a:r>
            <a:r>
              <a:rPr lang="de-DE" baseline="-25000" dirty="0"/>
              <a:t>2</a:t>
            </a:r>
          </a:p>
        </p:txBody>
      </p:sp>
      <p:sp>
        <p:nvSpPr>
          <p:cNvPr id="18" name="Textfeld 17"/>
          <p:cNvSpPr txBox="1"/>
          <p:nvPr/>
        </p:nvSpPr>
        <p:spPr>
          <a:xfrm flipH="1">
            <a:off x="8149085" y="3613232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</a:t>
            </a:r>
            <a:r>
              <a:rPr lang="de-DE" baseline="-25000" dirty="0"/>
              <a:t>1</a:t>
            </a:r>
            <a:r>
              <a:rPr lang="de-DE" dirty="0"/>
              <a:t>,m'</a:t>
            </a:r>
            <a:r>
              <a:rPr lang="de-DE" baseline="-25000" dirty="0"/>
              <a:t>1</a:t>
            </a:r>
          </a:p>
        </p:txBody>
      </p:sp>
      <p:sp>
        <p:nvSpPr>
          <p:cNvPr id="19" name="Textfeld 18"/>
          <p:cNvSpPr txBox="1"/>
          <p:nvPr/>
        </p:nvSpPr>
        <p:spPr>
          <a:xfrm flipH="1">
            <a:off x="6300192" y="539596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Proof: </a:t>
            </a:r>
            <a:r>
              <a:rPr lang="de-DE" dirty="0" err="1"/>
              <a:t>Th</a:t>
            </a:r>
            <a:r>
              <a:rPr lang="de-DE" dirty="0"/>
              <a:t>. 5.12 in [EEPT06]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3528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en-GB" noProof="0" dirty="0"/>
              <a:t>Definition: Parallel rules and rule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981200"/>
                <a:ext cx="8424936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Given two rules 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= (L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GB" noProof="0" dirty="0"/>
                  <a:t> K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) and 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= (L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GB" noProof="0" dirty="0"/>
                  <a:t> K2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) the parallel rule 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+ 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is defined by                                          r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+ 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= (L</a:t>
                </a:r>
                <a:r>
                  <a:rPr lang="en-GB" baseline="-25000" noProof="0" dirty="0"/>
                  <a:t>1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GB" noProof="0" dirty="0"/>
                  <a:t> L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GB" noProof="0" dirty="0"/>
                  <a:t>K</a:t>
                </a:r>
                <a:r>
                  <a:rPr lang="en-GB" baseline="-25000" noProof="0" dirty="0"/>
                  <a:t>1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GB" noProof="0" dirty="0"/>
                  <a:t> K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noProof="0" dirty="0"/>
                  <a:t>R</a:t>
                </a:r>
                <a:r>
                  <a:rPr lang="en-GB" baseline="-25000" noProof="0" dirty="0"/>
                  <a:t>1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GB" baseline="-25000" noProof="0" dirty="0"/>
                  <a:t> </a:t>
                </a:r>
                <a:r>
                  <a:rPr lang="en-GB" noProof="0" dirty="0"/>
                  <a:t>R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).</a:t>
                </a:r>
              </a:p>
              <a:p>
                <a:pPr marL="0" indent="0">
                  <a:buNone/>
                </a:pPr>
                <a:r>
                  <a:rPr lang="en-GB" noProof="0" dirty="0"/>
                  <a:t>The application of a parallel rule is called parallel application.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noProof="0" dirty="0"/>
                  <a:t>What kind of parallelism is allowed when injective matches are possible only?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noProof="0" dirty="0"/>
                  <a:t>How does the situation change when using non-injective matches?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981200"/>
                <a:ext cx="8424936" cy="4114800"/>
              </a:xfrm>
              <a:blipFill>
                <a:blip r:embed="rId3"/>
                <a:stretch>
                  <a:fillRect l="-1158" t="-1037" r="-15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2386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5516" y="261392"/>
            <a:ext cx="8712968" cy="1143000"/>
          </a:xfrm>
        </p:spPr>
        <p:txBody>
          <a:bodyPr/>
          <a:lstStyle/>
          <a:p>
            <a:r>
              <a:rPr lang="en-GB" noProof="0" dirty="0"/>
              <a:t>Definition: Application of a rule at an injective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00808"/>
                <a:ext cx="7772400" cy="4395192"/>
              </a:xfrm>
            </p:spPr>
            <p:txBody>
              <a:bodyPr/>
              <a:lstStyle/>
              <a:p>
                <a:r>
                  <a:rPr lang="en-GB" noProof="0" dirty="0"/>
                  <a:t>Given a graph G and a rule r = (L,R)</a:t>
                </a:r>
              </a:p>
              <a:p>
                <a:pPr lvl="1"/>
                <a:r>
                  <a:rPr lang="en-GB" noProof="0" dirty="0"/>
                  <a:t>K =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 is a graph</a:t>
                </a:r>
              </a:p>
              <a:p>
                <a:r>
                  <a:rPr lang="en-GB" noProof="0" dirty="0"/>
                  <a:t>The rule r is applicable to G if</a:t>
                </a:r>
              </a:p>
              <a:p>
                <a:pPr lvl="1"/>
                <a:r>
                  <a:rPr lang="en-GB" noProof="0" dirty="0"/>
                  <a:t>there is an </a:t>
                </a:r>
                <a:r>
                  <a:rPr lang="en-GB" b="1" noProof="0" dirty="0"/>
                  <a:t>injective</a:t>
                </a:r>
                <a:r>
                  <a:rPr lang="en-GB" noProof="0" dirty="0"/>
                  <a:t> graph morphism m: 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 and</a:t>
                </a:r>
              </a:p>
              <a:p>
                <a:pPr lvl="1"/>
                <a:r>
                  <a:rPr lang="en-GB" noProof="0" dirty="0"/>
                  <a:t>there are no dangling edges: D = G \ m(L \(L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 is a graph.</a:t>
                </a:r>
              </a:p>
              <a:p>
                <a:r>
                  <a:rPr lang="en-GB" noProof="0" dirty="0"/>
                  <a:t>Application of rule r to graph G at match </a:t>
                </a:r>
                <a:r>
                  <a:rPr lang="en-GB" noProof="0" dirty="0" err="1"/>
                  <a:t>m:G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baseline="-25000" noProof="0" dirty="0" err="1"/>
                  <a:t>r,m</a:t>
                </a:r>
                <a:r>
                  <a:rPr lang="en-GB" noProof="0" dirty="0"/>
                  <a:t> H</a:t>
                </a:r>
              </a:p>
              <a:p>
                <a:pPr lvl="1"/>
                <a:r>
                  <a:rPr lang="en-GB" noProof="0" dirty="0"/>
                  <a:t>D = G \ m(L \(L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</a:t>
                </a:r>
              </a:p>
              <a:p>
                <a:pPr lvl="1"/>
                <a:r>
                  <a:rPr lang="en-GB" noProof="0" dirty="0"/>
                  <a:t>H = D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GB" noProof="0" dirty="0"/>
                  <a:t> (R \ 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 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00808"/>
                <a:ext cx="7772400" cy="4395192"/>
              </a:xfrm>
              <a:blipFill>
                <a:blip r:embed="rId3"/>
                <a:stretch>
                  <a:fillRect l="-1098" t="-9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8317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5516" y="261392"/>
            <a:ext cx="8712968" cy="1143000"/>
          </a:xfrm>
        </p:spPr>
        <p:txBody>
          <a:bodyPr/>
          <a:lstStyle/>
          <a:p>
            <a:r>
              <a:rPr lang="en-GB" noProof="0" dirty="0"/>
              <a:t>Definition: Application of a rule at a possibly non-injective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00808"/>
                <a:ext cx="7772400" cy="4395192"/>
              </a:xfrm>
            </p:spPr>
            <p:txBody>
              <a:bodyPr/>
              <a:lstStyle/>
              <a:p>
                <a:r>
                  <a:rPr lang="en-GB" noProof="0" dirty="0"/>
                  <a:t>Given: a graph G and a rule r = (L,R)</a:t>
                </a:r>
              </a:p>
              <a:p>
                <a:pPr lvl="1"/>
                <a:r>
                  <a:rPr lang="en-GB" noProof="0" dirty="0"/>
                  <a:t>K = 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 is a graph</a:t>
                </a:r>
              </a:p>
              <a:p>
                <a:r>
                  <a:rPr lang="en-GB" noProof="0" dirty="0"/>
                  <a:t>The rule r is applicable to G if</a:t>
                </a:r>
              </a:p>
              <a:p>
                <a:pPr lvl="1"/>
                <a:r>
                  <a:rPr lang="en-GB" noProof="0" dirty="0"/>
                  <a:t>there is a graph morphism m: 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G and</a:t>
                </a:r>
              </a:p>
              <a:p>
                <a:pPr lvl="1"/>
                <a:r>
                  <a:rPr lang="en-GB" noProof="0" dirty="0"/>
                  <a:t>There are no dangling edges: D = G \ m(L \(L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 is a graph.</a:t>
                </a:r>
              </a:p>
              <a:p>
                <a:pPr lvl="1"/>
                <a:r>
                  <a:rPr lang="en-GB" noProof="0" dirty="0"/>
                  <a:t>There are no two elements in L where one is to be deleted such that both are mapped to the same element in G by m.</a:t>
                </a:r>
              </a:p>
              <a:p>
                <a:r>
                  <a:rPr lang="en-GB" noProof="0" dirty="0"/>
                  <a:t>Application of rule r to graph G at match </a:t>
                </a:r>
                <a:r>
                  <a:rPr lang="en-GB" noProof="0" dirty="0" err="1"/>
                  <a:t>m:G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baseline="-25000" noProof="0" dirty="0" err="1"/>
                  <a:t>r,m</a:t>
                </a:r>
                <a:r>
                  <a:rPr lang="en-GB" noProof="0" dirty="0"/>
                  <a:t> H</a:t>
                </a:r>
              </a:p>
              <a:p>
                <a:pPr lvl="1"/>
                <a:r>
                  <a:rPr lang="en-GB" noProof="0" dirty="0"/>
                  <a:t>D = G \ m(L \(L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</a:t>
                </a:r>
              </a:p>
              <a:p>
                <a:pPr lvl="1"/>
                <a:r>
                  <a:rPr lang="en-GB" noProof="0" dirty="0"/>
                  <a:t>H = D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GB" noProof="0" dirty="0"/>
                  <a:t> (R \ (L </a:t>
                </a:r>
                <a14:m>
                  <m:oMath xmlns:m="http://schemas.openxmlformats.org/officeDocument/2006/math">
                    <m:r>
                      <a:rPr lang="en-GB" noProof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noProof="0" dirty="0"/>
                  <a:t> R))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00808"/>
                <a:ext cx="7772400" cy="4395192"/>
              </a:xfrm>
              <a:blipFill>
                <a:blip r:embed="rId3"/>
                <a:stretch>
                  <a:fillRect l="-1098" t="-9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8761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97353" y="286362"/>
            <a:ext cx="7772400" cy="1143000"/>
          </a:xfrm>
        </p:spPr>
        <p:txBody>
          <a:bodyPr/>
          <a:lstStyle/>
          <a:p>
            <a:r>
              <a:rPr lang="en-GB" noProof="0" dirty="0"/>
              <a:t>Parallelism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42766" y="1628800"/>
                <a:ext cx="5031558" cy="44901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i="1" noProof="0" dirty="0"/>
                  <a:t>Non-injective matches are allowed:</a:t>
                </a:r>
              </a:p>
              <a:p>
                <a:r>
                  <a:rPr lang="en-GB" sz="2000" i="1" noProof="0" dirty="0"/>
                  <a:t>Synthesis:</a:t>
                </a:r>
                <a:r>
                  <a:rPr lang="en-GB" sz="2000" noProof="0" dirty="0"/>
                  <a:t> Given sequentially independent sequences G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</a:t>
                </a:r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1</a:t>
                </a:r>
                <a:r>
                  <a:rPr lang="en-GB" sz="2000" noProof="0" dirty="0"/>
                  <a:t>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r2</a:t>
                </a:r>
                <a:r>
                  <a:rPr lang="en-GB" sz="2000" noProof="0" dirty="0"/>
                  <a:t> X and G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r2</a:t>
                </a:r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2</a:t>
                </a:r>
                <a:r>
                  <a:rPr lang="en-GB" sz="2000" noProof="0" dirty="0"/>
                  <a:t>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</a:t>
                </a:r>
                <a:r>
                  <a:rPr lang="en-GB" sz="2000" noProof="0" dirty="0"/>
                  <a:t> X, there is a parallel application G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r1+r2</a:t>
                </a:r>
                <a:r>
                  <a:rPr lang="en-GB" sz="2000" noProof="0" dirty="0"/>
                  <a:t> X.</a:t>
                </a:r>
              </a:p>
              <a:p>
                <a:r>
                  <a:rPr lang="en-GB" sz="2000" i="1" noProof="0" dirty="0"/>
                  <a:t>Analysis:</a:t>
                </a:r>
                <a:r>
                  <a:rPr lang="en-GB" sz="2000" noProof="0" dirty="0"/>
                  <a:t> Given a parallel application   G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r1+r2</a:t>
                </a:r>
                <a:r>
                  <a:rPr lang="en-GB" sz="2000" noProof="0" dirty="0"/>
                  <a:t> X, two sequentially independent sequences G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</a:t>
                </a:r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1</a:t>
                </a:r>
                <a:r>
                  <a:rPr lang="en-GB" sz="2000" noProof="0" dirty="0"/>
                  <a:t>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r2</a:t>
                </a:r>
                <a:r>
                  <a:rPr lang="en-GB" sz="2000" noProof="0" dirty="0"/>
                  <a:t> X and G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r2</a:t>
                </a:r>
                <a:r>
                  <a:rPr lang="en-GB" sz="2000" noProof="0" dirty="0"/>
                  <a:t> H</a:t>
                </a:r>
                <a:r>
                  <a:rPr lang="en-GB" sz="2000" baseline="-25000" noProof="0" dirty="0"/>
                  <a:t>2</a:t>
                </a:r>
                <a:r>
                  <a:rPr lang="en-GB" sz="2000" noProof="0" dirty="0"/>
                  <a:t> </a:t>
                </a:r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baseline="-25000" noProof="0" dirty="0"/>
                  <a:t>r1</a:t>
                </a:r>
                <a:r>
                  <a:rPr lang="en-GB" sz="2000" noProof="0" dirty="0"/>
                  <a:t> X can be constructed.</a:t>
                </a:r>
              </a:p>
              <a:p>
                <a:r>
                  <a:rPr lang="en-GB" sz="2000" i="1" noProof="0" dirty="0"/>
                  <a:t>Bijective correspondence: </a:t>
                </a:r>
                <a:r>
                  <a:rPr lang="en-GB" sz="2000" noProof="0" dirty="0"/>
                  <a:t>The synthesis and the analysis are inverse to each other, up to isomorphism.</a:t>
                </a:r>
              </a:p>
            </p:txBody>
          </p:sp>
        </mc:Choice>
        <mc:Fallback xmlns="">
          <p:sp>
            <p:nvSpPr>
              <p:cNvPr id="8" name="Inhalts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42766" y="1628800"/>
                <a:ext cx="5031558" cy="4490148"/>
              </a:xfrm>
              <a:blipFill>
                <a:blip r:embed="rId2"/>
                <a:stretch>
                  <a:fillRect l="-1212" t="-543" r="-12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flipH="1">
            <a:off x="6717751" y="2140232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11" name="Textfeld 10"/>
          <p:cNvSpPr txBox="1"/>
          <p:nvPr/>
        </p:nvSpPr>
        <p:spPr>
          <a:xfrm flipH="1">
            <a:off x="5465976" y="3287885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</a:t>
            </a:r>
            <a:r>
              <a:rPr lang="de-DE" baseline="-25000" dirty="0"/>
              <a:t>1</a:t>
            </a:r>
          </a:p>
        </p:txBody>
      </p:sp>
      <p:sp>
        <p:nvSpPr>
          <p:cNvPr id="12" name="Textfeld 11"/>
          <p:cNvSpPr txBox="1"/>
          <p:nvPr/>
        </p:nvSpPr>
        <p:spPr>
          <a:xfrm flipH="1">
            <a:off x="7965832" y="3239772"/>
            <a:ext cx="6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</a:t>
            </a:r>
            <a:r>
              <a:rPr lang="de-DE" baseline="-25000" dirty="0"/>
              <a:t>2</a:t>
            </a:r>
          </a:p>
        </p:txBody>
      </p:sp>
      <p:sp>
        <p:nvSpPr>
          <p:cNvPr id="13" name="Textfeld 12"/>
          <p:cNvSpPr txBox="1"/>
          <p:nvPr/>
        </p:nvSpPr>
        <p:spPr>
          <a:xfrm flipH="1">
            <a:off x="6746920" y="4410021"/>
            <a:ext cx="376594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14" name="Pfeil nach rechts 13"/>
          <p:cNvSpPr/>
          <p:nvPr/>
        </p:nvSpPr>
        <p:spPr>
          <a:xfrm rot="2347518">
            <a:off x="7072009" y="2739655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2357228">
            <a:off x="5841148" y="3923947"/>
            <a:ext cx="924140" cy="3756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8065288">
            <a:off x="5831925" y="2778645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8065288">
            <a:off x="7089430" y="3880204"/>
            <a:ext cx="942588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 flipH="1">
            <a:off x="7630512" y="2497301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r2,m2</a:t>
            </a:r>
          </a:p>
        </p:txBody>
      </p:sp>
      <p:sp>
        <p:nvSpPr>
          <p:cNvPr id="19" name="Textfeld 18"/>
          <p:cNvSpPr txBox="1"/>
          <p:nvPr/>
        </p:nvSpPr>
        <p:spPr>
          <a:xfrm flipH="1">
            <a:off x="5556468" y="2525367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r1,m1</a:t>
            </a:r>
          </a:p>
        </p:txBody>
      </p:sp>
      <p:sp>
        <p:nvSpPr>
          <p:cNvPr id="20" name="Textfeld 19"/>
          <p:cNvSpPr txBox="1"/>
          <p:nvPr/>
        </p:nvSpPr>
        <p:spPr>
          <a:xfrm flipH="1">
            <a:off x="5492240" y="3984736"/>
            <a:ext cx="11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r2,m'2</a:t>
            </a:r>
          </a:p>
        </p:txBody>
      </p:sp>
      <p:sp>
        <p:nvSpPr>
          <p:cNvPr id="21" name="Textfeld 20"/>
          <p:cNvSpPr txBox="1"/>
          <p:nvPr/>
        </p:nvSpPr>
        <p:spPr>
          <a:xfrm flipH="1">
            <a:off x="7765401" y="3905482"/>
            <a:ext cx="1121565" cy="4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r1,m'</a:t>
            </a:r>
            <a:r>
              <a:rPr lang="de-DE" baseline="-25000" dirty="0"/>
              <a:t>1</a:t>
            </a:r>
          </a:p>
        </p:txBody>
      </p:sp>
      <p:sp>
        <p:nvSpPr>
          <p:cNvPr id="22" name="Pfeil nach rechts 21"/>
          <p:cNvSpPr/>
          <p:nvPr/>
        </p:nvSpPr>
        <p:spPr>
          <a:xfrm rot="5400000">
            <a:off x="6102359" y="3342478"/>
            <a:ext cx="1615660" cy="3683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 flipH="1">
            <a:off x="6192251" y="3322894"/>
            <a:ext cx="156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r1+r2,m1+m2</a:t>
            </a:r>
            <a:endParaRPr lang="de-DE" baseline="-25000" dirty="0"/>
          </a:p>
        </p:txBody>
      </p:sp>
      <p:sp>
        <p:nvSpPr>
          <p:cNvPr id="2" name="Textfeld 1"/>
          <p:cNvSpPr txBox="1"/>
          <p:nvPr/>
        </p:nvSpPr>
        <p:spPr>
          <a:xfrm flipH="1">
            <a:off x="5940151" y="5339481"/>
            <a:ext cx="23042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Proof: </a:t>
            </a:r>
            <a:r>
              <a:rPr lang="de-DE" dirty="0" err="1"/>
              <a:t>Th</a:t>
            </a:r>
            <a:r>
              <a:rPr lang="de-DE" dirty="0"/>
              <a:t>. 5.18 in [EEPT06]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9C592-FE28-488B-A77B-23D6CE9DF482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1308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Definition: Parallel and sequentially independent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204864"/>
                <a:ext cx="7772400" cy="3891136"/>
              </a:xfrm>
            </p:spPr>
            <p:txBody>
              <a:bodyPr/>
              <a:lstStyle/>
              <a:p>
                <a:r>
                  <a:rPr lang="en-GB" noProof="0" dirty="0"/>
                  <a:t>Two rules r2 and r1 are parallel independent if all transformation steps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r1</a:t>
                </a:r>
                <a:r>
                  <a:rPr lang="en-GB" noProof="0" dirty="0"/>
                  <a:t> H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r2</a:t>
                </a:r>
                <a:r>
                  <a:rPr lang="en-GB" noProof="0" dirty="0"/>
                  <a:t> H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are parallel independent.</a:t>
                </a:r>
              </a:p>
              <a:p>
                <a:r>
                  <a:rPr lang="en-GB" noProof="0" dirty="0"/>
                  <a:t>A rule pair (r1, r2) is sequentially independent if all sequences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r1</a:t>
                </a:r>
                <a:r>
                  <a:rPr lang="en-GB" noProof="0" dirty="0"/>
                  <a:t> H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aseline="-25000" noProof="0" dirty="0"/>
                  <a:t>r2</a:t>
                </a:r>
                <a:r>
                  <a:rPr lang="en-GB" noProof="0" dirty="0"/>
                  <a:t> X are sequentially independent.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204864"/>
                <a:ext cx="7772400" cy="3891136"/>
              </a:xfrm>
              <a:blipFill>
                <a:blip r:embed="rId2"/>
                <a:stretch>
                  <a:fillRect l="-1098" t="-10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0605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4025" y="481680"/>
            <a:ext cx="7772400" cy="1143000"/>
          </a:xfrm>
        </p:spPr>
        <p:txBody>
          <a:bodyPr/>
          <a:lstStyle/>
          <a:p>
            <a:r>
              <a:rPr lang="en-GB" noProof="0" dirty="0"/>
              <a:t>Example: Parallel and sequentially independent rules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16832"/>
            <a:ext cx="8206680" cy="4179168"/>
          </a:xfrm>
        </p:spPr>
        <p:txBody>
          <a:bodyPr/>
          <a:lstStyle/>
          <a:p>
            <a:r>
              <a:rPr lang="en-GB" noProof="0" dirty="0"/>
              <a:t>We consider all pairs (</a:t>
            </a:r>
            <a:r>
              <a:rPr lang="en-GB" noProof="0" dirty="0" err="1"/>
              <a:t>r,s</a:t>
            </a:r>
            <a:r>
              <a:rPr lang="en-GB" noProof="0" dirty="0"/>
              <a:t>) of </a:t>
            </a:r>
            <a:r>
              <a:rPr lang="en-GB" i="1" noProof="0" dirty="0"/>
              <a:t>get</a:t>
            </a:r>
            <a:r>
              <a:rPr lang="en-GB" noProof="0" dirty="0"/>
              <a:t> and </a:t>
            </a:r>
            <a:r>
              <a:rPr lang="en-GB" i="1" noProof="0" dirty="0"/>
              <a:t>extend</a:t>
            </a:r>
            <a:r>
              <a:rPr lang="en-GB" noProof="0" dirty="0"/>
              <a:t>:</a:t>
            </a:r>
          </a:p>
          <a:p>
            <a:pPr lvl="1"/>
            <a:r>
              <a:rPr lang="en-GB" noProof="0" dirty="0"/>
              <a:t>(</a:t>
            </a:r>
            <a:r>
              <a:rPr lang="en-GB" noProof="0" dirty="0" err="1"/>
              <a:t>get,get</a:t>
            </a:r>
            <a:r>
              <a:rPr lang="en-GB" noProof="0" dirty="0"/>
              <a:t>), (</a:t>
            </a:r>
            <a:r>
              <a:rPr lang="en-GB" noProof="0" dirty="0" err="1"/>
              <a:t>get,extend</a:t>
            </a:r>
            <a:r>
              <a:rPr lang="en-GB" noProof="0" dirty="0"/>
              <a:t>), (</a:t>
            </a:r>
            <a:r>
              <a:rPr lang="en-GB" noProof="0" dirty="0" err="1"/>
              <a:t>extend,get</a:t>
            </a:r>
            <a:r>
              <a:rPr lang="en-GB" noProof="0" dirty="0"/>
              <a:t>)</a:t>
            </a:r>
          </a:p>
          <a:p>
            <a:r>
              <a:rPr lang="en-GB" noProof="0" dirty="0"/>
              <a:t>For each rule pair (</a:t>
            </a:r>
            <a:r>
              <a:rPr lang="en-GB" noProof="0" dirty="0" err="1"/>
              <a:t>r,s</a:t>
            </a:r>
            <a:r>
              <a:rPr lang="en-GB" noProof="0" dirty="0"/>
              <a:t>):</a:t>
            </a:r>
          </a:p>
          <a:p>
            <a:pPr lvl="1"/>
            <a:r>
              <a:rPr lang="en-GB" noProof="0" dirty="0"/>
              <a:t>Is (</a:t>
            </a:r>
            <a:r>
              <a:rPr lang="en-GB" noProof="0" dirty="0" err="1"/>
              <a:t>r,s</a:t>
            </a:r>
            <a:r>
              <a:rPr lang="en-GB" noProof="0" dirty="0"/>
              <a:t>) parallel independent?</a:t>
            </a:r>
          </a:p>
          <a:p>
            <a:pPr lvl="1"/>
            <a:r>
              <a:rPr lang="en-GB" noProof="0" dirty="0"/>
              <a:t>Is (</a:t>
            </a:r>
            <a:r>
              <a:rPr lang="en-GB" noProof="0" dirty="0" err="1"/>
              <a:t>r,s</a:t>
            </a:r>
            <a:r>
              <a:rPr lang="en-GB" noProof="0" dirty="0"/>
              <a:t>) sequentially independent?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39534" t="5901" r="4704" b="62600"/>
          <a:stretch/>
        </p:blipFill>
        <p:spPr>
          <a:xfrm>
            <a:off x="3059832" y="3881584"/>
            <a:ext cx="3215313" cy="22387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1633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78688" cy="1143000"/>
          </a:xfrm>
        </p:spPr>
        <p:txBody>
          <a:bodyPr/>
          <a:lstStyle/>
          <a:p>
            <a:r>
              <a:rPr lang="en-GB" noProof="0" dirty="0"/>
              <a:t>Confluence: Definition and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A graph transformation system GTS is called</a:t>
                </a:r>
                <a:r>
                  <a:rPr lang="en-GB" i="1" noProof="0" dirty="0"/>
                  <a:t> confluent</a:t>
                </a:r>
                <a:r>
                  <a:rPr lang="en-GB" noProof="0" dirty="0"/>
                  <a:t> if, for all pairs of transformations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⇒∗</m:t>
                    </m:r>
                  </m:oMath>
                </a14:m>
                <a:r>
                  <a:rPr lang="en-GB" noProof="0" dirty="0"/>
                  <a:t> H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⇒∗</m:t>
                    </m:r>
                  </m:oMath>
                </a14:m>
                <a:r>
                  <a:rPr lang="en-GB" noProof="0" dirty="0"/>
                  <a:t> H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, there are a graph X and transformations H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⇒∗</m:t>
                    </m:r>
                  </m:oMath>
                </a14:m>
                <a:r>
                  <a:rPr lang="en-GB" noProof="0" dirty="0"/>
                  <a:t> X and H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⇒∗ </m:t>
                    </m:r>
                  </m:oMath>
                </a14:m>
                <a:r>
                  <a:rPr lang="en-GB" noProof="0" dirty="0"/>
                  <a:t>X.</a:t>
                </a:r>
              </a:p>
              <a:p>
                <a:r>
                  <a:rPr lang="en-GB" noProof="0" dirty="0"/>
                  <a:t>GTS is </a:t>
                </a:r>
                <a:r>
                  <a:rPr lang="en-GB" i="1" noProof="0" dirty="0"/>
                  <a:t>locally confluent</a:t>
                </a:r>
                <a:r>
                  <a:rPr lang="en-GB" noProof="0" dirty="0"/>
                  <a:t> if it is confluent for all transformation steps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noProof="0" dirty="0"/>
                  <a:t> H</a:t>
                </a:r>
                <a:r>
                  <a:rPr lang="en-GB" baseline="-25000" noProof="0" dirty="0"/>
                  <a:t>1</a:t>
                </a:r>
                <a:r>
                  <a:rPr lang="en-GB" noProof="0" dirty="0"/>
                  <a:t> and G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noProof="0" dirty="0"/>
                  <a:t> H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. </a:t>
                </a:r>
              </a:p>
              <a:p>
                <a:r>
                  <a:rPr lang="en-GB" noProof="0" dirty="0"/>
                  <a:t>If all rules of a GTS are parallel independent, the GTS is </a:t>
                </a:r>
                <a:r>
                  <a:rPr lang="en-GB" i="1" noProof="0" dirty="0"/>
                  <a:t>confluent</a:t>
                </a:r>
                <a:r>
                  <a:rPr lang="en-GB" noProof="0" dirty="0"/>
                  <a:t>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8" t="-1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1797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bg1">
                    <a:lumMod val="50000"/>
                  </a:schemeClr>
                </a:solidFill>
              </a:rPr>
              <a:t>Parallel and sequential independence of rule  applications without NACs</a:t>
            </a:r>
          </a:p>
          <a:p>
            <a:r>
              <a:rPr lang="en-GB" noProof="0" dirty="0">
                <a:solidFill>
                  <a:schemeClr val="bg1">
                    <a:lumMod val="50000"/>
                  </a:schemeClr>
                </a:solidFill>
              </a:rPr>
              <a:t>Properties:</a:t>
            </a:r>
          </a:p>
          <a:p>
            <a:pPr lvl="1"/>
            <a:r>
              <a:rPr lang="en-GB" noProof="0" dirty="0">
                <a:solidFill>
                  <a:schemeClr val="bg1">
                    <a:lumMod val="50000"/>
                  </a:schemeClr>
                </a:solidFill>
              </a:rPr>
              <a:t>Independent rule applications can take place in any order. (Local Church Rosser)</a:t>
            </a:r>
          </a:p>
          <a:p>
            <a:pPr lvl="1"/>
            <a:r>
              <a:rPr lang="en-GB" noProof="0" dirty="0">
                <a:solidFill>
                  <a:schemeClr val="bg1">
                    <a:lumMod val="50000"/>
                  </a:schemeClr>
                </a:solidFill>
              </a:rPr>
              <a:t>Independent rule applications can also take place in  parallel. (Parallelism theorem)</a:t>
            </a:r>
          </a:p>
          <a:p>
            <a:r>
              <a:rPr lang="en-GB" noProof="0" dirty="0"/>
              <a:t>Parallel and sequential independence of rule applications with NACs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 Transformation for Software Engineers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EBC0B-53D5-43D1-BC6E-B62525D7A038}" type="slidenum">
              <a:rPr lang="de-DE" smtClean="0"/>
              <a:pPr>
                <a:defRPr/>
              </a:pPr>
              <a:t>99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013986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12301</Words>
  <Application>Microsoft Macintosh PowerPoint</Application>
  <PresentationFormat>On-screen Show (4:3)</PresentationFormat>
  <Paragraphs>1557</Paragraphs>
  <Slides>126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126</vt:i4>
      </vt:variant>
    </vt:vector>
  </HeadingPairs>
  <TitlesOfParts>
    <vt:vector size="135" baseType="lpstr">
      <vt:lpstr>Arial</vt:lpstr>
      <vt:lpstr>Calibri</vt:lpstr>
      <vt:lpstr>Cambria Math</vt:lpstr>
      <vt:lpstr>Times New Roman</vt:lpstr>
      <vt:lpstr>Wingdings</vt:lpstr>
      <vt:lpstr>1_Standarddesign</vt:lpstr>
      <vt:lpstr>2_Standarddesign</vt:lpstr>
      <vt:lpstr>3_Standarddesign</vt:lpstr>
      <vt:lpstr>4_Standarddesign</vt:lpstr>
      <vt:lpstr>Formal Specification of Data-Oriented Systems</vt:lpstr>
      <vt:lpstr>Overview</vt:lpstr>
      <vt:lpstr>Modelling data structures with graphs</vt:lpstr>
      <vt:lpstr>Example: A circular buffer</vt:lpstr>
      <vt:lpstr>Definition: Graph</vt:lpstr>
      <vt:lpstr>Modelling of structural changes</vt:lpstr>
      <vt:lpstr>Example: A circular buffer</vt:lpstr>
      <vt:lpstr>Graph rule</vt:lpstr>
      <vt:lpstr>Definition: Graph Rule</vt:lpstr>
      <vt:lpstr>Application of a rule</vt:lpstr>
      <vt:lpstr>Example: Rule application</vt:lpstr>
      <vt:lpstr>Definition: Graph morphism</vt:lpstr>
      <vt:lpstr>Definition: Application of a rule</vt:lpstr>
      <vt:lpstr>Graph Transition System</vt:lpstr>
      <vt:lpstr>Definition: Graph Transition System</vt:lpstr>
      <vt:lpstr>Summary</vt:lpstr>
      <vt:lpstr>Literature and links</vt:lpstr>
      <vt:lpstr>Specification of Object-Oriented Systems</vt:lpstr>
      <vt:lpstr>Overview</vt:lpstr>
      <vt:lpstr>Java example for circular buffer</vt:lpstr>
      <vt:lpstr>Typed graph transformation</vt:lpstr>
      <vt:lpstr>Example: typed graph</vt:lpstr>
      <vt:lpstr>Typed graph</vt:lpstr>
      <vt:lpstr>Example: Typed graph morphism</vt:lpstr>
      <vt:lpstr>Typed graph morphism</vt:lpstr>
      <vt:lpstr>Typed graph rule</vt:lpstr>
      <vt:lpstr>Application of a typed rule</vt:lpstr>
      <vt:lpstr>Typed graph transition system</vt:lpstr>
      <vt:lpstr>Attributed typed graph transformation</vt:lpstr>
      <vt:lpstr>Example: Attributed Graphs</vt:lpstr>
      <vt:lpstr>Example: Attributed Type Graph</vt:lpstr>
      <vt:lpstr>Definition: Extended Graph</vt:lpstr>
      <vt:lpstr>Example: Attributed Typed Graph</vt:lpstr>
      <vt:lpstr>Definition: Attributed (Type) Graph</vt:lpstr>
      <vt:lpstr>Example: Attributed Graph Rule</vt:lpstr>
      <vt:lpstr>Attributed graph rule</vt:lpstr>
      <vt:lpstr>Attributed graph morphism</vt:lpstr>
      <vt:lpstr>Variable assignment and term evaluation</vt:lpstr>
      <vt:lpstr>Applying an Attributed Rule</vt:lpstr>
      <vt:lpstr>Overview</vt:lpstr>
      <vt:lpstr>Type graphs with inheritance</vt:lpstr>
      <vt:lpstr>Example: Type graph with inheritance</vt:lpstr>
      <vt:lpstr>Definition: Type graph with inheritance and clan morphism</vt:lpstr>
      <vt:lpstr>Definition: Typed Graph Morphism</vt:lpstr>
      <vt:lpstr>Example: Abstract Graph Rules</vt:lpstr>
      <vt:lpstr>Typed graph rule</vt:lpstr>
      <vt:lpstr>Application of a rule</vt:lpstr>
      <vt:lpstr>Theorem: Equivalence result</vt:lpstr>
      <vt:lpstr>Summary</vt:lpstr>
      <vt:lpstr>Literature</vt:lpstr>
      <vt:lpstr>Model Checking of Object-Oriented Systems</vt:lpstr>
      <vt:lpstr>Overview</vt:lpstr>
      <vt:lpstr>Example: Circular buffer</vt:lpstr>
      <vt:lpstr>Example: Circular buffer</vt:lpstr>
      <vt:lpstr>Example: Circular buffer</vt:lpstr>
      <vt:lpstr>Graph formulas</vt:lpstr>
      <vt:lpstr>Definition: Graph formula</vt:lpstr>
      <vt:lpstr>Definition: Semantics of a graph formula</vt:lpstr>
      <vt:lpstr>Intuitive Semantics of graph formulas</vt:lpstr>
      <vt:lpstr>Multiplicities and graph conditions</vt:lpstr>
      <vt:lpstr>Definition: Type graph with multiplicities</vt:lpstr>
      <vt:lpstr>Definition: Semantics of a type graph with multiplicities</vt:lpstr>
      <vt:lpstr>Graph formulas for multiplicities</vt:lpstr>
      <vt:lpstr>Example: Circular buffer</vt:lpstr>
      <vt:lpstr>Overview</vt:lpstr>
      <vt:lpstr>Example: Circular buffer</vt:lpstr>
      <vt:lpstr>Example: Circular buffer</vt:lpstr>
      <vt:lpstr>Example: Circular buffer</vt:lpstr>
      <vt:lpstr>Over-approximation</vt:lpstr>
      <vt:lpstr>Over- versus under-approximation</vt:lpstr>
      <vt:lpstr>Example: Over- versus underapproximation</vt:lpstr>
      <vt:lpstr>Summary</vt:lpstr>
      <vt:lpstr>Literature</vt:lpstr>
      <vt:lpstr>Parallel and sequential independence of graph transformations</vt:lpstr>
      <vt:lpstr>Overview</vt:lpstr>
      <vt:lpstr>Overview</vt:lpstr>
      <vt:lpstr>Example: Circular buffer</vt:lpstr>
      <vt:lpstr>Example: Conflict-free transitions</vt:lpstr>
      <vt:lpstr>Example: Transitions with conflicts</vt:lpstr>
      <vt:lpstr>Parallel transitions</vt:lpstr>
      <vt:lpstr>Verification procedure</vt:lpstr>
      <vt:lpstr>Example: Parallel independent rule applications</vt:lpstr>
      <vt:lpstr>Definition: Parallel independent rule applications</vt:lpstr>
      <vt:lpstr>Characterization: Parallel independent control applications</vt:lpstr>
      <vt:lpstr>Example: Parallel independence</vt:lpstr>
      <vt:lpstr>Example: Sequential independence</vt:lpstr>
      <vt:lpstr>Definition: Sequentially independent rule applications</vt:lpstr>
      <vt:lpstr>Characterization: Sequentially independent rule applications</vt:lpstr>
      <vt:lpstr>Example: Sequential independence</vt:lpstr>
      <vt:lpstr>Overview</vt:lpstr>
      <vt:lpstr>Local-Church-Rosser Property</vt:lpstr>
      <vt:lpstr>Definition: Parallel rules and rule applications</vt:lpstr>
      <vt:lpstr>Definition: Application of a rule at an injective match</vt:lpstr>
      <vt:lpstr>Definition: Application of a rule at a possibly non-injective match</vt:lpstr>
      <vt:lpstr>Parallelism theorem</vt:lpstr>
      <vt:lpstr>Definition: Parallel and sequentially independent rules</vt:lpstr>
      <vt:lpstr>Example: Parallel and sequentially independent rules</vt:lpstr>
      <vt:lpstr>Confluence: Definition and result</vt:lpstr>
      <vt:lpstr>Overview</vt:lpstr>
      <vt:lpstr>Parallel dependence and negative application conditions</vt:lpstr>
      <vt:lpstr>Definition: Parallel independent rule  applications with NACs</vt:lpstr>
      <vt:lpstr>Sequential dependence and negative application conditions</vt:lpstr>
      <vt:lpstr>Definition: Sequentially independent rule applications with NACs</vt:lpstr>
      <vt:lpstr>Independence of rule applications with NACs</vt:lpstr>
      <vt:lpstr>Summary</vt:lpstr>
      <vt:lpstr>Comparison of analysis methods</vt:lpstr>
      <vt:lpstr>Literature</vt:lpstr>
      <vt:lpstr>Confluence and Termination of Graph Transformation Systems</vt:lpstr>
      <vt:lpstr>Overview</vt:lpstr>
      <vt:lpstr>Confluence: definition and result</vt:lpstr>
      <vt:lpstr>Confluence: Sufficient criteria</vt:lpstr>
      <vt:lpstr>Example: Circular buffer and confluence</vt:lpstr>
      <vt:lpstr>Example: Critical pair</vt:lpstr>
      <vt:lpstr>Definition: Critical pair</vt:lpstr>
      <vt:lpstr>Embedding of rule applications</vt:lpstr>
      <vt:lpstr>Completeness of the set of critical pairs</vt:lpstr>
      <vt:lpstr>Local Confluence Theorem</vt:lpstr>
      <vt:lpstr>Example: Confluence</vt:lpstr>
      <vt:lpstr>Example: Confluence</vt:lpstr>
      <vt:lpstr>Example: Confluence</vt:lpstr>
      <vt:lpstr>Termination</vt:lpstr>
      <vt:lpstr>Termination: Order relations</vt:lpstr>
      <vt:lpstr>Example: Termination</vt:lpstr>
      <vt:lpstr>Termination: Rule applications arranged in levels</vt:lpstr>
      <vt:lpstr>Summary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Quality Assurance in a Nutshell</dc:title>
  <dc:creator>Gabi Taentzer</dc:creator>
  <cp:lastModifiedBy>Heckel, Reiko (Prof.)</cp:lastModifiedBy>
  <cp:revision>933</cp:revision>
  <cp:lastPrinted>2020-02-11T16:58:36Z</cp:lastPrinted>
  <dcterms:created xsi:type="dcterms:W3CDTF">2013-03-01T16:38:15Z</dcterms:created>
  <dcterms:modified xsi:type="dcterms:W3CDTF">2020-06-24T04:38:08Z</dcterms:modified>
</cp:coreProperties>
</file>